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31"/>
  </p:notesMasterIdLst>
  <p:sldIdLst>
    <p:sldId id="256" r:id="rId2"/>
    <p:sldId id="286" r:id="rId3"/>
    <p:sldId id="292" r:id="rId4"/>
    <p:sldId id="257" r:id="rId5"/>
    <p:sldId id="295" r:id="rId6"/>
    <p:sldId id="261" r:id="rId7"/>
    <p:sldId id="264" r:id="rId8"/>
    <p:sldId id="310" r:id="rId9"/>
    <p:sldId id="266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01" r:id="rId19"/>
    <p:sldId id="277" r:id="rId20"/>
    <p:sldId id="300" r:id="rId21"/>
    <p:sldId id="299" r:id="rId22"/>
    <p:sldId id="290" r:id="rId23"/>
    <p:sldId id="280" r:id="rId24"/>
    <p:sldId id="284" r:id="rId25"/>
    <p:sldId id="285" r:id="rId26"/>
    <p:sldId id="296" r:id="rId27"/>
    <p:sldId id="297" r:id="rId28"/>
    <p:sldId id="298" r:id="rId29"/>
    <p:sldId id="31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F210D-6636-A545-3618-DDB8BFEA1DF6}" v="9" dt="2025-07-13T19:21:59.588"/>
    <p1510:client id="{6A38CA05-3623-6BDD-D62E-0A0B7F5A0798}" v="4" dt="2025-07-14T05:42:49.745"/>
    <p1510:client id="{6FE0B1E1-9FF3-6739-A599-84AEBC9BD573}" v="1077" dt="2025-07-13T18:57:29.596"/>
    <p1510:client id="{7FADCC57-EE23-657E-325E-1209A02BF6C4}" v="1" dt="2025-07-13T17:58:34.892"/>
    <p1510:client id="{AC5C8FAE-C152-E42E-13FE-77E3D10414B6}" v="431" dt="2025-07-12T20:49:27.665"/>
    <p1510:client id="{D7B58427-0C33-0E9A-39DF-6547BA3E2D08}" v="1538" dt="2025-07-12T16:41:11.569"/>
    <p1510:client id="{DD78C833-3761-69EE-D05A-E9D125CE728D}" v="35" dt="2025-07-13T19:25:20.3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9BBD4-85FE-449F-BFB8-55FA4FBEE8AD}" type="datetimeFigureOut">
              <a:t>7/13/2025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47B26-C876-4659-9C96-E504709AFE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68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>
          <a:extLst>
            <a:ext uri="{FF2B5EF4-FFF2-40B4-BE49-F238E27FC236}">
              <a16:creationId xmlns:a16="http://schemas.microsoft.com/office/drawing/2014/main" id="{A3447437-F27E-7B94-BFBE-C459A46FA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0:notes">
            <a:extLst>
              <a:ext uri="{FF2B5EF4-FFF2-40B4-BE49-F238E27FC236}">
                <a16:creationId xmlns:a16="http://schemas.microsoft.com/office/drawing/2014/main" id="{FF030A31-15A1-8073-3F9C-48D3F9861B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0:notes">
            <a:extLst>
              <a:ext uri="{FF2B5EF4-FFF2-40B4-BE49-F238E27FC236}">
                <a16:creationId xmlns:a16="http://schemas.microsoft.com/office/drawing/2014/main" id="{95A4CAA1-29F6-8F87-DBCD-3F277A19E7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682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31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7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7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8"/>
          <p:cNvSpPr txBox="1"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venir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8"/>
          <p:cNvSpPr txBox="1"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38"/>
          <p:cNvSpPr/>
          <p:nvPr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8"/>
          <p:cNvSpPr/>
          <p:nvPr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363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pictures">
  <p:cSld name="Title and Content with picture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body" idx="1"/>
          </p:nvPr>
        </p:nvSpPr>
        <p:spPr>
          <a:xfrm>
            <a:off x="5084064" y="3355848"/>
            <a:ext cx="6272784" cy="28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dt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ftr" idx="11"/>
          </p:nvPr>
        </p:nvSpPr>
        <p:spPr>
          <a:xfrm>
            <a:off x="404164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33"/>
          <p:cNvSpPr/>
          <p:nvPr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3"/>
          <p:cNvSpPr/>
          <p:nvPr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3"/>
          <p:cNvSpPr>
            <a:spLocks noGrp="1"/>
          </p:cNvSpPr>
          <p:nvPr>
            <p:ph type="pic" idx="2"/>
          </p:nvPr>
        </p:nvSpPr>
        <p:spPr>
          <a:xfrm>
            <a:off x="457200" y="603504"/>
            <a:ext cx="4050792" cy="557784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0005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3 column">
  <p:cSld name="Comparison 3 colum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5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5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35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body" idx="2"/>
          </p:nvPr>
        </p:nvSpPr>
        <p:spPr>
          <a:xfrm>
            <a:off x="576072" y="3203688"/>
            <a:ext cx="3291840" cy="296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body" idx="3"/>
          </p:nvPr>
        </p:nvSpPr>
        <p:spPr>
          <a:xfrm>
            <a:off x="4507992" y="2372650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body" idx="4"/>
          </p:nvPr>
        </p:nvSpPr>
        <p:spPr>
          <a:xfrm>
            <a:off x="4507992" y="3203687"/>
            <a:ext cx="3291840" cy="296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dt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body" idx="5"/>
          </p:nvPr>
        </p:nvSpPr>
        <p:spPr>
          <a:xfrm>
            <a:off x="8439912" y="2372650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body" idx="6"/>
          </p:nvPr>
        </p:nvSpPr>
        <p:spPr>
          <a:xfrm>
            <a:off x="8439912" y="3203687"/>
            <a:ext cx="3291840" cy="296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0786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86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4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67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7/13/2025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72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7/13/2025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2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7/13/2025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0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16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8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16" r:id="rId6"/>
    <p:sldLayoutId id="2147483712" r:id="rId7"/>
    <p:sldLayoutId id="2147483713" r:id="rId8"/>
    <p:sldLayoutId id="2147483714" r:id="rId9"/>
    <p:sldLayoutId id="2147483715" r:id="rId10"/>
    <p:sldLayoutId id="2147483717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6E37E9F-0D7B-3A32-831F-F60BBD6B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65;p1">
            <a:extLst>
              <a:ext uri="{FF2B5EF4-FFF2-40B4-BE49-F238E27FC236}">
                <a16:creationId xmlns:a16="http://schemas.microsoft.com/office/drawing/2014/main" id="{BD2DF3F9-B987-6925-1822-51796A778CA0}"/>
              </a:ext>
            </a:extLst>
          </p:cNvPr>
          <p:cNvSpPr txBox="1"/>
          <p:nvPr/>
        </p:nvSpPr>
        <p:spPr>
          <a:xfrm>
            <a:off x="1467853" y="4583556"/>
            <a:ext cx="2479461" cy="115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az-Cyrl-AZ"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Дипломант: </a:t>
            </a:r>
            <a:endParaRPr lang="az-Cyrl-AZ"/>
          </a:p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az-Cyrl-AZ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Илиян Кирилов Костов</a:t>
            </a:r>
            <a:endParaRPr lang="az-Cyrl-AZ"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az-Cyrl-AZ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фак.№</a:t>
            </a:r>
            <a:r>
              <a:rPr lang="az-Cyrl-AZ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az-Cyrl-AZ" sz="1800">
                <a:solidFill>
                  <a:schemeClr val="dk1"/>
                </a:solidFill>
                <a:latin typeface="Times New Roman"/>
                <a:ea typeface="Avenir"/>
                <a:cs typeface="Times New Roman"/>
                <a:sym typeface="Times New Roman"/>
              </a:rPr>
              <a:t>23651224</a:t>
            </a:r>
            <a:endParaRPr lang="az-Cyrl-AZ"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166;p1">
            <a:extLst>
              <a:ext uri="{FF2B5EF4-FFF2-40B4-BE49-F238E27FC236}">
                <a16:creationId xmlns:a16="http://schemas.microsoft.com/office/drawing/2014/main" id="{B2D4139F-7580-9297-40B6-0711BEF230B0}"/>
              </a:ext>
            </a:extLst>
          </p:cNvPr>
          <p:cNvSpPr/>
          <p:nvPr/>
        </p:nvSpPr>
        <p:spPr>
          <a:xfrm>
            <a:off x="6152147" y="4644169"/>
            <a:ext cx="45720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az-Cyrl-AZ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Ръководител: </a:t>
            </a:r>
            <a:endParaRPr lang="az-Cyrl-AZ"/>
          </a:p>
          <a:p>
            <a:pPr algn="r">
              <a:spcAft>
                <a:spcPts val="600"/>
              </a:spcAft>
            </a:pPr>
            <a:r>
              <a:rPr lang="bg-BG">
                <a:latin typeface="Times New Roman"/>
                <a:ea typeface="Times New Roman"/>
                <a:cs typeface="Times New Roman"/>
                <a:sym typeface="Times New Roman"/>
              </a:rPr>
              <a:t>преп</a:t>
            </a:r>
            <a:r>
              <a:rPr lang="bg-B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инж. </a:t>
            </a:r>
            <a:r>
              <a:rPr lang="bg-BG">
                <a:latin typeface="Times New Roman"/>
                <a:ea typeface="Times New Roman"/>
                <a:cs typeface="Times New Roman"/>
                <a:sym typeface="Times New Roman"/>
              </a:rPr>
              <a:t>Стефка Попова</a:t>
            </a:r>
            <a:endParaRPr lang="bg-BG"/>
          </a:p>
        </p:txBody>
      </p:sp>
      <p:sp>
        <p:nvSpPr>
          <p:cNvPr id="13" name="Google Shape;163;p1">
            <a:extLst>
              <a:ext uri="{FF2B5EF4-FFF2-40B4-BE49-F238E27FC236}">
                <a16:creationId xmlns:a16="http://schemas.microsoft.com/office/drawing/2014/main" id="{DFA85D26-93EC-A18D-F755-8395D8202E66}"/>
              </a:ext>
            </a:extLst>
          </p:cNvPr>
          <p:cNvSpPr txBox="1">
            <a:spLocks noGrp="1"/>
          </p:cNvSpPr>
          <p:nvPr/>
        </p:nvSpPr>
        <p:spPr>
          <a:xfrm>
            <a:off x="1801368" y="1664208"/>
            <a:ext cx="8586216" cy="1764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venir"/>
              <a:buNone/>
              <a:defRPr sz="6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7000"/>
              </a:lnSpc>
              <a:buClr>
                <a:srgbClr val="000000"/>
              </a:buClr>
              <a:buSzPts val="2400"/>
              <a:buFont typeface="Times New Roman"/>
            </a:pPr>
            <a:r>
              <a:rPr lang="en-US" sz="2400" b="1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Тема</a:t>
            </a: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b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„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Проектиране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реализация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 система за прием и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обучение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докторанти</a:t>
            </a: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lang="en-US" sz="2800"/>
          </a:p>
        </p:txBody>
      </p:sp>
      <p:sp>
        <p:nvSpPr>
          <p:cNvPr id="15" name="Google Shape;164;p1">
            <a:extLst>
              <a:ext uri="{FF2B5EF4-FFF2-40B4-BE49-F238E27FC236}">
                <a16:creationId xmlns:a16="http://schemas.microsoft.com/office/drawing/2014/main" id="{FB419889-BEF6-6E7B-F601-4235BB2D2C00}"/>
              </a:ext>
            </a:extLst>
          </p:cNvPr>
          <p:cNvSpPr txBox="1">
            <a:spLocks noGrp="1"/>
          </p:cNvSpPr>
          <p:nvPr/>
        </p:nvSpPr>
        <p:spPr>
          <a:xfrm>
            <a:off x="1467853" y="676870"/>
            <a:ext cx="9256294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ДИПЛОМНА РАБОТА</a:t>
            </a:r>
            <a:endParaRPr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Google Shape;167;p1">
            <a:extLst>
              <a:ext uri="{FF2B5EF4-FFF2-40B4-BE49-F238E27FC236}">
                <a16:creationId xmlns:a16="http://schemas.microsoft.com/office/drawing/2014/main" id="{DED08B4C-397B-8B18-FDEB-0926711DA140}"/>
              </a:ext>
            </a:extLst>
          </p:cNvPr>
          <p:cNvSpPr txBox="1"/>
          <p:nvPr/>
        </p:nvSpPr>
        <p:spPr>
          <a:xfrm>
            <a:off x="90525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sym typeface="Avenir"/>
              </a:rPr>
              <a:t>12/07/2025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60FF9A-1948-0836-9EAC-025B89DAB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3865200-7153-B509-CE27-08E98D692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700D3-649F-39DB-697E-D96A89359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307" y="386256"/>
            <a:ext cx="6467963" cy="9372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Административен панел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F61D6B-9B0A-19C6-075A-4882C208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4965"/>
          <a:stretch>
            <a:fillRect/>
          </a:stretch>
        </p:blipFill>
        <p:spPr>
          <a:xfrm>
            <a:off x="786674" y="1671973"/>
            <a:ext cx="3152078" cy="1759954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1822D2-37A5-C809-EC05-68D5D8D750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2744"/>
          <a:stretch>
            <a:fillRect/>
          </a:stretch>
        </p:blipFill>
        <p:spPr>
          <a:xfrm>
            <a:off x="4056789" y="1672851"/>
            <a:ext cx="3154481" cy="1802457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7ABCDC-6A3F-1CE4-3352-1D12C8803D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" b="2744"/>
          <a:stretch>
            <a:fillRect/>
          </a:stretch>
        </p:blipFill>
        <p:spPr>
          <a:xfrm>
            <a:off x="786674" y="3594564"/>
            <a:ext cx="3152077" cy="1801084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459561-9A00-5606-5EA4-BCC07D4321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" b="5107"/>
          <a:stretch>
            <a:fillRect/>
          </a:stretch>
        </p:blipFill>
        <p:spPr>
          <a:xfrm>
            <a:off x="4056792" y="3594562"/>
            <a:ext cx="3154481" cy="17586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C7887-52AC-5EF7-6090-A2911858A58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-US" smtClean="0"/>
              <a:pPr lvl="0" indent="0">
                <a:spcBef>
                  <a:spcPts val="0"/>
                </a:spcBef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E67EAD-7F25-A26D-5036-2CD068890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8073" y="1672682"/>
            <a:ext cx="3099072" cy="1784197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D03653-6CFD-2C37-C5E1-29AAF0B6A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8074" y="3741853"/>
            <a:ext cx="2857461" cy="14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62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3C3CCE-8FAB-8CBE-6EDB-066B5D037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3865200-7153-B509-CE27-08E98D692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401A0-7070-8155-F502-BE4213639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307" y="386256"/>
            <a:ext cx="6467963" cy="9372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/>
              <a:t>Експерт/ръкододител на докторатски център панел</a:t>
            </a:r>
          </a:p>
        </p:txBody>
      </p:sp>
      <p:pic>
        <p:nvPicPr>
          <p:cNvPr id="7" name="Picture 6" descr="A screenshot of a test&#10;&#10;AI-generated content may be incorrect.">
            <a:extLst>
              <a:ext uri="{FF2B5EF4-FFF2-40B4-BE49-F238E27FC236}">
                <a16:creationId xmlns:a16="http://schemas.microsoft.com/office/drawing/2014/main" id="{E9318220-9AA0-4389-D3E0-F8A7EE4D5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08" y="1635837"/>
            <a:ext cx="3152078" cy="1851845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23E405-FAD1-5833-CF8A-C3A5829CB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89" y="1634441"/>
            <a:ext cx="3154481" cy="1853257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7254E9-16A6-2590-5DC1-1C62A56EC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308" y="3637930"/>
            <a:ext cx="3152077" cy="1851844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5623BD-A5AC-5CC4-CD1A-AAC959195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792" y="3637928"/>
            <a:ext cx="3154481" cy="18532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B68-80E4-D46E-DE4A-99096C8CF4A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-US" smtClean="0"/>
              <a:pPr lvl="0" indent="0">
                <a:spcBef>
                  <a:spcPts val="0"/>
                </a:spcBef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27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68A390-4DC0-7153-8C07-8FD15CA7E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3865200-7153-B509-CE27-08E98D692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33DC1-083B-AF69-8E15-D2F717370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307" y="386256"/>
            <a:ext cx="6467963" cy="9372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/>
              <a:t>Прецедател/член на комисия панел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8B551E-8FAF-DE3B-173B-4A155273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96" y="1623447"/>
            <a:ext cx="3152078" cy="1851845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31B5DC-E744-150F-9820-DDE46D890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863" y="1622051"/>
            <a:ext cx="3154481" cy="1853257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00E15D-0610-B498-378A-060ED2FB2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96" y="3637930"/>
            <a:ext cx="3152077" cy="1851844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4D24B6-2F6E-DFC1-B529-308B87098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866" y="3637928"/>
            <a:ext cx="3154481" cy="18532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0DBF4-5031-41DE-6BB2-7327FB3848E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-US" smtClean="0"/>
              <a:pPr lvl="0" indent="0">
                <a:spcBef>
                  <a:spcPts val="0"/>
                </a:spcBef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FFA349-C084-E3E5-106E-6BB7817BF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982" y="1573560"/>
            <a:ext cx="2780622" cy="195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15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10287-3714-A05E-2F8D-4C091B957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3865200-7153-B509-CE27-08E98D692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F93E7-D560-04F4-2C6F-6431BE64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307" y="386256"/>
            <a:ext cx="6467963" cy="9372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Кандидат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6D887A-141F-1F09-CF8E-16C3E2DD0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08" y="1635837"/>
            <a:ext cx="3152078" cy="1851845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0839FE-0363-705D-FFEF-C7A635C51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89" y="1634441"/>
            <a:ext cx="3154481" cy="1853257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B9D588-8978-6E8B-89F0-3FA075FDE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308" y="3637930"/>
            <a:ext cx="3152077" cy="197004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A9A90B-BE31-3F35-E9DF-99E9EDCD6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792" y="3637928"/>
            <a:ext cx="3154481" cy="19636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30884-E6FB-AAFE-AAA8-E46CF646695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-US" smtClean="0"/>
              <a:pPr lvl="0" indent="0">
                <a:spcBef>
                  <a:spcPts val="0"/>
                </a:spcBef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23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7C6691-52C8-6B3A-2B24-44D657894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3865200-7153-B509-CE27-08E98D692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91A1E1-BEC7-DC31-EFA3-BD4205363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307" y="386256"/>
            <a:ext cx="6467963" cy="9372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Докторант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A22337-5779-C5B0-925E-1BA88F389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08" y="1635837"/>
            <a:ext cx="3152078" cy="1851845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4530F5-2D77-F0E6-7175-E472E9805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89" y="1634441"/>
            <a:ext cx="3154481" cy="185325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E0A837-B2C7-9005-6428-2803365AF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308" y="3637930"/>
            <a:ext cx="3152077" cy="185184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CED8FC-4AE0-CA3E-FF83-FF03A00D4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792" y="3637928"/>
            <a:ext cx="3154481" cy="18532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3A227-F5B3-6074-1987-E79C274BDC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-US" smtClean="0"/>
              <a:pPr lvl="0" indent="0">
                <a:spcBef>
                  <a:spcPts val="0"/>
                </a:spcBef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39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9B5FA7-7A27-3F1A-B7AA-3C17A7727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35A92A98-187D-1D81-86FD-8D40CC69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56307-6059-99BF-29BA-66517FB2A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40" y="473829"/>
            <a:ext cx="11294162" cy="11702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Общи страници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8AA5B5-FED1-8738-9DA5-A22726BCE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40" y="2065776"/>
            <a:ext cx="5559552" cy="3266235"/>
          </a:xfrm>
          <a:prstGeom prst="rect">
            <a:avLst/>
          </a:prstGeom>
        </p:spPr>
      </p:pic>
      <p:pic>
        <p:nvPicPr>
          <p:cNvPr id="3" name="Picture 2" descr="A screenshot of a person&#10;&#10;AI-generated content may be incorrect.">
            <a:extLst>
              <a:ext uri="{FF2B5EF4-FFF2-40B4-BE49-F238E27FC236}">
                <a16:creationId xmlns:a16="http://schemas.microsoft.com/office/drawing/2014/main" id="{906DDAD0-1245-C834-9DC6-D6B25EC9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925" y="2065776"/>
            <a:ext cx="5559552" cy="32662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1A260-275F-83B5-33F0-B9666844C2E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-US" smtClean="0"/>
              <a:pPr lvl="0" indent="0">
                <a:spcBef>
                  <a:spcPts val="0"/>
                </a:spcBef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37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72EB05-934A-320F-BEC9-5EEFEA37F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13865200-7153-B509-CE27-08E98D692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AC136-6AD4-0DB0-A3FF-CFFAC50EB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039" y="411036"/>
            <a:ext cx="6467963" cy="9372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/>
              <a:t>Изпращане на имейл съобщения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CC2E76-E20C-58D4-EA86-B9213A9E7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08" y="2092889"/>
            <a:ext cx="3152078" cy="1394794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3121C2-223A-567D-2001-BCEA1A7F1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89" y="2288995"/>
            <a:ext cx="3154481" cy="1198702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550FED-32AC-A60C-EA1F-7FA138B07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308" y="3637930"/>
            <a:ext cx="3152077" cy="196216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FFACB-EFDB-1A38-D7BF-111642E25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792" y="3637928"/>
            <a:ext cx="3154481" cy="14274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E6C95-3AC3-9456-C62F-5C52B71FE1F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-US" smtClean="0"/>
              <a:pPr lvl="0" indent="0">
                <a:spcBef>
                  <a:spcPts val="0"/>
                </a:spcBef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77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37A2F7-FD31-6DF9-E47B-43677DA80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13865200-7153-B509-CE27-08E98D692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C80AD-771C-2A25-A9F9-80AC8B46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307" y="386256"/>
            <a:ext cx="6467963" cy="9372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/>
              <a:t>Превеждане на език от български до англииски с помощта на i18n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A348D0-510F-A018-45A2-A796F9085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08" y="1635837"/>
            <a:ext cx="3152078" cy="185184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174335-5468-4B61-E91D-B656DC17C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89" y="1634441"/>
            <a:ext cx="3154481" cy="1853257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7E651A-6374-81E9-A305-66D39F70A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308" y="3637930"/>
            <a:ext cx="3152077" cy="1851844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1A327F-ABF2-950E-0310-B2628F695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792" y="3637928"/>
            <a:ext cx="3154481" cy="18532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B127B-9AFE-2624-8EFB-28E36748863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-US" smtClean="0"/>
              <a:pPr lvl="0" indent="0">
                <a:spcBef>
                  <a:spcPts val="0"/>
                </a:spcBef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59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6BFC72-722C-70F4-5907-24CB40B03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5C39B-6A76-693E-6AAF-3E14091A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21" y="501345"/>
            <a:ext cx="8728364" cy="689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000" err="1"/>
              <a:t>Удостоверение</a:t>
            </a:r>
            <a:r>
              <a:rPr lang="en-US" sz="2000"/>
              <a:t> </a:t>
            </a:r>
            <a:r>
              <a:rPr lang="en-US" sz="2000" err="1"/>
              <a:t>към</a:t>
            </a:r>
            <a:r>
              <a:rPr lang="en-US" sz="2000"/>
              <a:t> </a:t>
            </a:r>
            <a:r>
              <a:rPr lang="en-US" sz="2000" err="1"/>
              <a:t>клиентското</a:t>
            </a:r>
            <a:r>
              <a:rPr lang="en-US" sz="2000"/>
              <a:t> </a:t>
            </a:r>
            <a:r>
              <a:rPr lang="en-US" sz="2000" err="1"/>
              <a:t>приложение</a:t>
            </a:r>
            <a:r>
              <a:rPr lang="en-US" sz="2000"/>
              <a:t> </a:t>
            </a:r>
            <a:br>
              <a:rPr lang="en-US"/>
            </a:br>
            <a:r>
              <a:rPr lang="en-US" sz="2000"/>
              <a:t>с Azure Entra ID (Active Directory)</a:t>
            </a:r>
          </a:p>
        </p:txBody>
      </p:sp>
      <p:pic>
        <p:nvPicPr>
          <p:cNvPr id="6" name="Content Placeholder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68FF409-E98D-ED31-8B14-D539622D9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7359" y="1713969"/>
            <a:ext cx="4474307" cy="35807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24937-57DD-F6E4-FC9E-44FADB8DA4E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-US" smtClean="0"/>
              <a:pPr lvl="0" indent="0">
                <a:spcBef>
                  <a:spcPts val="0"/>
                </a:spcBef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10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2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2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0" name="Google Shape;460;p22"/>
          <p:cNvSpPr/>
          <p:nvPr/>
        </p:nvSpPr>
        <p:spPr>
          <a:xfrm>
            <a:off x="1903615" y="221673"/>
            <a:ext cx="8384770" cy="13326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2"/>
          <p:cNvSpPr txBox="1"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1" algn="ctr" rtl="0">
              <a:lnSpc>
                <a:spcPct val="90000"/>
              </a:lnSpc>
            </a:pPr>
            <a:r>
              <a:rPr lang="en-US" sz="4000" b="1" err="1">
                <a:solidFill>
                  <a:schemeClr val="dk1"/>
                </a:solidFill>
                <a:latin typeface="Avenir"/>
                <a:ea typeface="Avenir"/>
                <a:cs typeface="Avenir"/>
              </a:rPr>
              <a:t>Контейниризация</a:t>
            </a:r>
            <a:r>
              <a:rPr lang="en-US" sz="4000" b="1">
                <a:solidFill>
                  <a:schemeClr val="dk1"/>
                </a:solidFill>
                <a:latin typeface="Avenir"/>
                <a:ea typeface="Avenir"/>
                <a:cs typeface="Avenir"/>
              </a:rPr>
              <a:t> с Docker и Kubernetes</a:t>
            </a:r>
          </a:p>
        </p:txBody>
      </p:sp>
      <p:sp>
        <p:nvSpPr>
          <p:cNvPr id="462" name="Google Shape;462;p22"/>
          <p:cNvSpPr/>
          <p:nvPr/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3" name="Google Shape;463;p22"/>
          <p:cNvSpPr txBox="1">
            <a:spLocks noGrp="1"/>
          </p:cNvSpPr>
          <p:nvPr>
            <p:ph type="sldNum" idx="12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929292"/>
                </a:solidFill>
              </a:rPr>
              <a:t>19</a:t>
            </a:fld>
            <a:endParaRPr>
              <a:solidFill>
                <a:srgbClr val="929292"/>
              </a:solidFill>
            </a:endParaRPr>
          </a:p>
        </p:txBody>
      </p:sp>
      <p:pic>
        <p:nvPicPr>
          <p:cNvPr id="2" name="Picture 1" descr="What is kubernetes deployment - lopelectronics">
            <a:extLst>
              <a:ext uri="{FF2B5EF4-FFF2-40B4-BE49-F238E27FC236}">
                <a16:creationId xmlns:a16="http://schemas.microsoft.com/office/drawing/2014/main" id="{B215BCDA-45F4-380F-A25A-DAF911403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895290"/>
            <a:ext cx="4793784" cy="474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0E7A827-4DD7-8A5A-4519-32BDA5CDB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A75348D-3376-10BB-E89D-A72720D88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4EBF-145D-E016-639B-89DB83DB5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592" y="718615"/>
            <a:ext cx="7098627" cy="132523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3300" b="1" kern="1200" err="1">
                <a:latin typeface="+mj-lt"/>
                <a:ea typeface="+mj-ea"/>
                <a:cs typeface="+mj-cs"/>
              </a:rPr>
              <a:t>Защо</a:t>
            </a:r>
            <a:r>
              <a:rPr lang="en-US" sz="3300" b="1" kern="1200">
                <a:latin typeface="+mj-lt"/>
                <a:ea typeface="+mj-ea"/>
                <a:cs typeface="+mj-cs"/>
              </a:rPr>
              <a:t> е </a:t>
            </a:r>
            <a:r>
              <a:rPr lang="en-US" sz="3300" b="1" kern="1200" err="1">
                <a:latin typeface="+mj-lt"/>
                <a:ea typeface="+mj-ea"/>
                <a:cs typeface="+mj-cs"/>
              </a:rPr>
              <a:t>необходимо</a:t>
            </a:r>
            <a:r>
              <a:rPr lang="en-US" sz="3300" b="1" kern="1200">
                <a:latin typeface="+mj-lt"/>
                <a:ea typeface="+mj-ea"/>
                <a:cs typeface="+mj-cs"/>
              </a:rPr>
              <a:t> </a:t>
            </a:r>
            <a:r>
              <a:rPr lang="en-US" sz="3300" b="1" kern="1200" err="1">
                <a:latin typeface="+mj-lt"/>
                <a:ea typeface="+mj-ea"/>
                <a:cs typeface="+mj-cs"/>
              </a:rPr>
              <a:t>дигитиализацията</a:t>
            </a:r>
            <a:r>
              <a:rPr lang="en-US" sz="3300" b="1" kern="1200">
                <a:latin typeface="+mj-lt"/>
                <a:ea typeface="+mj-ea"/>
                <a:cs typeface="+mj-cs"/>
              </a:rPr>
              <a:t> </a:t>
            </a:r>
            <a:r>
              <a:rPr lang="en-US" sz="3300" b="1" kern="1200" err="1">
                <a:latin typeface="+mj-lt"/>
                <a:ea typeface="+mj-ea"/>
                <a:cs typeface="+mj-cs"/>
              </a:rPr>
              <a:t>на</a:t>
            </a:r>
            <a:r>
              <a:rPr lang="en-US" sz="3300" b="1" kern="1200">
                <a:latin typeface="+mj-lt"/>
                <a:ea typeface="+mj-ea"/>
                <a:cs typeface="+mj-cs"/>
              </a:rPr>
              <a:t> </a:t>
            </a:r>
            <a:r>
              <a:rPr lang="en-US" sz="3300" b="1" kern="1200" err="1">
                <a:latin typeface="+mj-lt"/>
                <a:ea typeface="+mj-ea"/>
                <a:cs typeface="+mj-cs"/>
              </a:rPr>
              <a:t>университет</a:t>
            </a:r>
            <a:r>
              <a:rPr lang="en-US" sz="3300" b="1" kern="1200">
                <a:latin typeface="+mj-lt"/>
                <a:ea typeface="+mj-ea"/>
                <a:cs typeface="+mj-cs"/>
              </a:rPr>
              <a:t>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C7586-CBF2-66F2-64B0-5C881E8C4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5916" y="2051507"/>
            <a:ext cx="8657007" cy="2700717"/>
          </a:xfrm>
          <a:noFill/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 marL="228600" indent="0">
              <a:lnSpc>
                <a:spcPct val="120000"/>
              </a:lnSpc>
            </a:pPr>
            <a:r>
              <a:rPr lang="en-US" sz="2000" i="1" err="1">
                <a:solidFill>
                  <a:schemeClr val="tx1"/>
                </a:solidFill>
              </a:rPr>
              <a:t>Дигиталното</a:t>
            </a:r>
            <a:r>
              <a:rPr lang="en-US" sz="2000" i="1">
                <a:solidFill>
                  <a:schemeClr val="tx1"/>
                </a:solidFill>
              </a:rPr>
              <a:t> </a:t>
            </a:r>
            <a:r>
              <a:rPr lang="en-US" sz="2000" i="1" err="1">
                <a:solidFill>
                  <a:schemeClr val="tx1"/>
                </a:solidFill>
              </a:rPr>
              <a:t>образование</a:t>
            </a:r>
            <a:r>
              <a:rPr lang="en-US" sz="2000" i="1">
                <a:solidFill>
                  <a:schemeClr val="tx1"/>
                </a:solidFill>
              </a:rPr>
              <a:t> </a:t>
            </a:r>
            <a:r>
              <a:rPr lang="en-US" sz="2000" i="1" err="1">
                <a:solidFill>
                  <a:schemeClr val="tx1"/>
                </a:solidFill>
              </a:rPr>
              <a:t>има</a:t>
            </a:r>
            <a:r>
              <a:rPr lang="en-US" sz="2000" i="1">
                <a:solidFill>
                  <a:schemeClr val="tx1"/>
                </a:solidFill>
              </a:rPr>
              <a:t> </a:t>
            </a:r>
            <a:r>
              <a:rPr lang="en-US" sz="2000" i="1" err="1">
                <a:solidFill>
                  <a:schemeClr val="tx1"/>
                </a:solidFill>
              </a:rPr>
              <a:t>за</a:t>
            </a:r>
            <a:r>
              <a:rPr lang="en-US" sz="2000" i="1">
                <a:solidFill>
                  <a:schemeClr val="tx1"/>
                </a:solidFill>
              </a:rPr>
              <a:t> </a:t>
            </a:r>
            <a:r>
              <a:rPr lang="en-US" sz="2000" i="1" err="1">
                <a:solidFill>
                  <a:schemeClr val="tx1"/>
                </a:solidFill>
              </a:rPr>
              <a:t>цел</a:t>
            </a:r>
            <a:r>
              <a:rPr lang="en-US" sz="2000" i="1">
                <a:solidFill>
                  <a:schemeClr val="tx1"/>
                </a:solidFill>
              </a:rPr>
              <a:t> </a:t>
            </a:r>
            <a:r>
              <a:rPr lang="en-US" sz="2000" i="1" err="1">
                <a:solidFill>
                  <a:schemeClr val="tx1"/>
                </a:solidFill>
              </a:rPr>
              <a:t>да</a:t>
            </a:r>
            <a:r>
              <a:rPr lang="en-US" sz="2000" i="1">
                <a:solidFill>
                  <a:schemeClr val="tx1"/>
                </a:solidFill>
              </a:rPr>
              <a:t> </a:t>
            </a:r>
            <a:r>
              <a:rPr lang="en-US" sz="2000" i="1" err="1">
                <a:solidFill>
                  <a:schemeClr val="tx1"/>
                </a:solidFill>
              </a:rPr>
              <a:t>даде</a:t>
            </a:r>
            <a:r>
              <a:rPr lang="en-US" sz="2000" i="1">
                <a:solidFill>
                  <a:schemeClr val="tx1"/>
                </a:solidFill>
              </a:rPr>
              <a:t> </a:t>
            </a:r>
            <a:r>
              <a:rPr lang="en-US" sz="2000" i="1" err="1">
                <a:solidFill>
                  <a:schemeClr val="tx1"/>
                </a:solidFill>
              </a:rPr>
              <a:t>възможност</a:t>
            </a:r>
            <a:r>
              <a:rPr lang="en-US" sz="2000" i="1">
                <a:solidFill>
                  <a:schemeClr val="tx1"/>
                </a:solidFill>
              </a:rPr>
              <a:t> </a:t>
            </a:r>
          </a:p>
          <a:p>
            <a:pPr marL="228600" indent="0">
              <a:lnSpc>
                <a:spcPct val="120000"/>
              </a:lnSpc>
            </a:pPr>
            <a:r>
              <a:rPr lang="en-US" sz="2000" i="1" err="1">
                <a:solidFill>
                  <a:schemeClr val="tx1"/>
                </a:solidFill>
              </a:rPr>
              <a:t>на</a:t>
            </a:r>
            <a:r>
              <a:rPr lang="en-US" sz="2000" i="1">
                <a:solidFill>
                  <a:schemeClr val="tx1"/>
                </a:solidFill>
              </a:rPr>
              <a:t> </a:t>
            </a:r>
            <a:r>
              <a:rPr lang="en-US" sz="2000" i="1" err="1">
                <a:solidFill>
                  <a:schemeClr val="tx1"/>
                </a:solidFill>
              </a:rPr>
              <a:t>студентите</a:t>
            </a:r>
            <a:r>
              <a:rPr lang="en-US" sz="2000" i="1">
                <a:solidFill>
                  <a:schemeClr val="tx1"/>
                </a:solidFill>
              </a:rPr>
              <a:t> </a:t>
            </a:r>
            <a:r>
              <a:rPr lang="en-US" sz="2000" i="1" err="1">
                <a:solidFill>
                  <a:schemeClr val="tx1"/>
                </a:solidFill>
              </a:rPr>
              <a:t>да</a:t>
            </a:r>
            <a:r>
              <a:rPr lang="en-US" sz="2000" i="1">
                <a:solidFill>
                  <a:schemeClr val="tx1"/>
                </a:solidFill>
              </a:rPr>
              <a:t> </a:t>
            </a:r>
            <a:r>
              <a:rPr lang="en-US" sz="2000" i="1" err="1">
                <a:solidFill>
                  <a:schemeClr val="tx1"/>
                </a:solidFill>
              </a:rPr>
              <a:t>се</a:t>
            </a:r>
            <a:r>
              <a:rPr lang="en-US" sz="2000" i="1">
                <a:solidFill>
                  <a:schemeClr val="tx1"/>
                </a:solidFill>
              </a:rPr>
              <a:t> </a:t>
            </a:r>
            <a:r>
              <a:rPr lang="en-US" sz="2000" i="1" err="1">
                <a:solidFill>
                  <a:schemeClr val="tx1"/>
                </a:solidFill>
              </a:rPr>
              <a:t>развият</a:t>
            </a:r>
            <a:r>
              <a:rPr lang="en-US" sz="2000" i="1">
                <a:solidFill>
                  <a:schemeClr val="tx1"/>
                </a:solidFill>
              </a:rPr>
              <a:t> в </a:t>
            </a:r>
            <a:r>
              <a:rPr lang="en-US" sz="2000" i="1" err="1">
                <a:solidFill>
                  <a:schemeClr val="tx1"/>
                </a:solidFill>
              </a:rPr>
              <a:t>живота</a:t>
            </a:r>
            <a:r>
              <a:rPr lang="en-US" sz="2000" i="1">
                <a:solidFill>
                  <a:schemeClr val="tx1"/>
                </a:solidFill>
              </a:rPr>
              <a:t>, </a:t>
            </a:r>
            <a:r>
              <a:rPr lang="en-US" sz="2000" i="1" err="1">
                <a:solidFill>
                  <a:schemeClr val="tx1"/>
                </a:solidFill>
              </a:rPr>
              <a:t>да</a:t>
            </a:r>
            <a:r>
              <a:rPr lang="en-US" sz="2000" i="1">
                <a:solidFill>
                  <a:schemeClr val="tx1"/>
                </a:solidFill>
              </a:rPr>
              <a:t> </a:t>
            </a:r>
            <a:r>
              <a:rPr lang="en-US" sz="2000" i="1" err="1">
                <a:solidFill>
                  <a:schemeClr val="tx1"/>
                </a:solidFill>
              </a:rPr>
              <a:t>станат</a:t>
            </a:r>
            <a:r>
              <a:rPr lang="en-US" sz="2000" i="1">
                <a:solidFill>
                  <a:schemeClr val="tx1"/>
                </a:solidFill>
              </a:rPr>
              <a:t> </a:t>
            </a:r>
            <a:r>
              <a:rPr lang="en-US" sz="2000" i="1" err="1">
                <a:solidFill>
                  <a:schemeClr val="tx1"/>
                </a:solidFill>
              </a:rPr>
              <a:t>ангажирани</a:t>
            </a:r>
            <a:r>
              <a:rPr lang="en-US" sz="2000" i="1">
                <a:solidFill>
                  <a:schemeClr val="tx1"/>
                </a:solidFill>
              </a:rPr>
              <a:t> </a:t>
            </a:r>
          </a:p>
          <a:p>
            <a:pPr marL="228600" indent="0">
              <a:lnSpc>
                <a:spcPct val="120000"/>
              </a:lnSpc>
            </a:pPr>
            <a:r>
              <a:rPr lang="en-US" sz="2000" i="1" err="1">
                <a:solidFill>
                  <a:schemeClr val="tx1"/>
                </a:solidFill>
              </a:rPr>
              <a:t>граждани</a:t>
            </a:r>
            <a:r>
              <a:rPr lang="en-US" sz="2000" i="1">
                <a:solidFill>
                  <a:schemeClr val="tx1"/>
                </a:solidFill>
              </a:rPr>
              <a:t> и </a:t>
            </a:r>
            <a:r>
              <a:rPr lang="en-US" sz="2000" i="1" err="1">
                <a:solidFill>
                  <a:schemeClr val="tx1"/>
                </a:solidFill>
              </a:rPr>
              <a:t>да</a:t>
            </a:r>
            <a:r>
              <a:rPr lang="en-US" sz="2000" i="1">
                <a:solidFill>
                  <a:schemeClr val="tx1"/>
                </a:solidFill>
              </a:rPr>
              <a:t> </a:t>
            </a:r>
            <a:r>
              <a:rPr lang="en-US" sz="2000" i="1" err="1">
                <a:solidFill>
                  <a:schemeClr val="tx1"/>
                </a:solidFill>
              </a:rPr>
              <a:t>се</a:t>
            </a:r>
            <a:r>
              <a:rPr lang="en-US" sz="2000" i="1">
                <a:solidFill>
                  <a:schemeClr val="tx1"/>
                </a:solidFill>
              </a:rPr>
              <a:t> </a:t>
            </a:r>
            <a:r>
              <a:rPr lang="en-US" sz="2000" i="1" err="1">
                <a:solidFill>
                  <a:schemeClr val="tx1"/>
                </a:solidFill>
              </a:rPr>
              <a:t>интегрират</a:t>
            </a:r>
            <a:r>
              <a:rPr lang="en-US" sz="2000" i="1">
                <a:solidFill>
                  <a:schemeClr val="tx1"/>
                </a:solidFill>
              </a:rPr>
              <a:t> </a:t>
            </a:r>
            <a:r>
              <a:rPr lang="en-US" sz="2000" i="1" err="1">
                <a:solidFill>
                  <a:schemeClr val="tx1"/>
                </a:solidFill>
              </a:rPr>
              <a:t>по-добре</a:t>
            </a:r>
            <a:r>
              <a:rPr lang="en-US" sz="2000" i="1">
                <a:solidFill>
                  <a:schemeClr val="tx1"/>
                </a:solidFill>
              </a:rPr>
              <a:t> в </a:t>
            </a:r>
            <a:r>
              <a:rPr lang="en-US" sz="2000" i="1" err="1">
                <a:solidFill>
                  <a:schemeClr val="tx1"/>
                </a:solidFill>
              </a:rPr>
              <a:t>пазара</a:t>
            </a:r>
            <a:r>
              <a:rPr lang="en-US" sz="2000" i="1">
                <a:solidFill>
                  <a:schemeClr val="tx1"/>
                </a:solidFill>
              </a:rPr>
              <a:t> </a:t>
            </a:r>
          </a:p>
          <a:p>
            <a:pPr marL="228600" indent="0">
              <a:lnSpc>
                <a:spcPct val="120000"/>
              </a:lnSpc>
            </a:pPr>
            <a:r>
              <a:rPr lang="en-US" sz="2000" i="1" err="1">
                <a:solidFill>
                  <a:schemeClr val="tx1"/>
                </a:solidFill>
              </a:rPr>
              <a:t>на</a:t>
            </a:r>
            <a:r>
              <a:rPr lang="en-US" sz="2000" i="1">
                <a:solidFill>
                  <a:schemeClr val="tx1"/>
                </a:solidFill>
              </a:rPr>
              <a:t> </a:t>
            </a:r>
            <a:r>
              <a:rPr lang="en-US" sz="2000" i="1" err="1">
                <a:solidFill>
                  <a:schemeClr val="tx1"/>
                </a:solidFill>
              </a:rPr>
              <a:t>труда</a:t>
            </a:r>
            <a:r>
              <a:rPr lang="en-US" sz="2000" i="1">
                <a:solidFill>
                  <a:schemeClr val="tx1"/>
                </a:solidFill>
              </a:rPr>
              <a:t> </a:t>
            </a:r>
            <a:r>
              <a:rPr lang="en-US" sz="2000" i="1" err="1">
                <a:solidFill>
                  <a:schemeClr val="tx1"/>
                </a:solidFill>
              </a:rPr>
              <a:t>във</a:t>
            </a:r>
            <a:r>
              <a:rPr lang="en-US" sz="2000" i="1">
                <a:solidFill>
                  <a:schemeClr val="tx1"/>
                </a:solidFill>
              </a:rPr>
              <a:t> </a:t>
            </a:r>
            <a:r>
              <a:rPr lang="en-US" sz="2000" i="1" err="1">
                <a:solidFill>
                  <a:schemeClr val="tx1"/>
                </a:solidFill>
              </a:rPr>
              <a:t>все</a:t>
            </a:r>
            <a:r>
              <a:rPr lang="en-US" sz="2000" i="1">
                <a:solidFill>
                  <a:schemeClr val="tx1"/>
                </a:solidFill>
              </a:rPr>
              <a:t> </a:t>
            </a:r>
            <a:r>
              <a:rPr lang="en-US" sz="2000" i="1" err="1">
                <a:solidFill>
                  <a:schemeClr val="tx1"/>
                </a:solidFill>
              </a:rPr>
              <a:t>по-дигитализираният</a:t>
            </a:r>
            <a:r>
              <a:rPr lang="en-US" sz="2000" i="1">
                <a:solidFill>
                  <a:schemeClr val="tx1"/>
                </a:solidFill>
              </a:rPr>
              <a:t> </a:t>
            </a:r>
            <a:r>
              <a:rPr lang="en-US" sz="2000" i="1" err="1">
                <a:solidFill>
                  <a:schemeClr val="tx1"/>
                </a:solidFill>
              </a:rPr>
              <a:t>свят</a:t>
            </a:r>
            <a:r>
              <a:rPr lang="en-US" sz="2000" i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E2FE6915-0969-648A-D65E-3A1A172F8B89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5981CB-A8B8-F404-5C4B-A76A161BA017}"/>
              </a:ext>
            </a:extLst>
          </p:cNvPr>
          <p:cNvSpPr txBox="1"/>
          <p:nvPr/>
        </p:nvSpPr>
        <p:spPr>
          <a:xfrm>
            <a:off x="8071555" y="4921249"/>
            <a:ext cx="26176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err="1"/>
              <a:t>Европейска</a:t>
            </a:r>
            <a:r>
              <a:rPr lang="en-US" i="1"/>
              <a:t> </a:t>
            </a:r>
            <a:r>
              <a:rPr lang="en-US" i="1" err="1"/>
              <a:t>комисия</a:t>
            </a:r>
            <a:r>
              <a:rPr lang="en-US" i="1"/>
              <a:t> 2022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96511B-8707-498A-68C4-D4A2A4436D3B}"/>
              </a:ext>
            </a:extLst>
          </p:cNvPr>
          <p:cNvSpPr txBox="1">
            <a:spLocks/>
          </p:cNvSpPr>
          <p:nvPr/>
        </p:nvSpPr>
        <p:spPr>
          <a:xfrm>
            <a:off x="2027434" y="1782639"/>
            <a:ext cx="8657007" cy="2665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25000" lnSpcReduction="20000"/>
          </a:bodyPr>
          <a:lstStyle>
            <a:lvl1pPr marL="457200" lvl="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None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 pitchFamily="34" charset="0"/>
              <a:buNone/>
              <a:defRPr sz="20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5pPr>
            <a:lvl6pPr marL="274320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6pPr>
            <a:lvl7pPr marL="320040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7pPr>
            <a:lvl8pPr marL="365760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8pPr>
            <a:lvl9pPr marL="411480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20000"/>
              </a:lnSpc>
            </a:pPr>
            <a:endParaRPr lang="en-US" sz="2000" i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34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A674A9-1641-BF9E-6B58-C515BDD78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16FE8-1B33-D98D-2111-620CB6DBE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74" y="1635260"/>
            <a:ext cx="3348297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/>
              <a:t>Съхраняване и изпращане на одит на събития (logs) чрез ElasticSearch</a:t>
            </a: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F866294-362E-D4A1-F65B-34352340C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846" y="394504"/>
            <a:ext cx="7069314" cy="60619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26320-81AC-E3D2-A015-BC3EDE5DDB7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-US" smtClean="0"/>
              <a:pPr lvl="0" indent="0">
                <a:spcBef>
                  <a:spcPts val="0"/>
                </a:spcBef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41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4993FB-59AD-32CC-B7DE-60FF9F2AC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426AE5-E9BD-6A1E-3D9C-6D1C9D46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93" y="340661"/>
            <a:ext cx="7326472" cy="787897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2500"/>
              <a:t>Мониторинг на сървър приложението чрез Grafana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292BBA-A60A-7977-5980-3E4D315DB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129" b="6496"/>
          <a:stretch>
            <a:fillRect/>
          </a:stretch>
        </p:blipFill>
        <p:spPr>
          <a:xfrm>
            <a:off x="20" y="1238596"/>
            <a:ext cx="12191979" cy="56194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862E4-74DC-F54E-580A-D56CB2038A4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pPr lvl="0" indent="0">
                <a:spcBef>
                  <a:spcPts val="0"/>
                </a:spcBef>
                <a:spcAft>
                  <a:spcPts val="600"/>
                </a:spcAft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721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2D62DE05-7DEA-0B23-70B0-ADC386F25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743B8-4675-FF91-153E-495E1A18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906" y="1777041"/>
            <a:ext cx="4416725" cy="2211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Създаване на среда за разработване</a:t>
            </a:r>
          </a:p>
        </p:txBody>
      </p:sp>
      <p:pic>
        <p:nvPicPr>
          <p:cNvPr id="10" name="Picture 9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C60F7914-0C86-E0D5-86A5-A496EEB921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42" b="-2"/>
          <a:stretch>
            <a:fillRect/>
          </a:stretch>
        </p:blipFill>
        <p:spPr>
          <a:xfrm>
            <a:off x="6418053" y="10"/>
            <a:ext cx="5773947" cy="3400290"/>
          </a:xfrm>
          <a:prstGeom prst="rect">
            <a:avLst/>
          </a:prstGeom>
        </p:spPr>
      </p:pic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DD4059A-ADC7-69F5-CA93-24498D12EF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455" r="3" b="31368"/>
          <a:stretch>
            <a:fillRect/>
          </a:stretch>
        </p:blipFill>
        <p:spPr>
          <a:xfrm>
            <a:off x="6418053" y="3453740"/>
            <a:ext cx="5773947" cy="34042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478C3-D9FB-B5A1-EF9C-FCE14D15B08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pPr lvl="0" indent="0">
                <a:spcBef>
                  <a:spcPts val="0"/>
                </a:spcBef>
                <a:spcAft>
                  <a:spcPts val="60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89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5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5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5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1" name="Google Shape;501;p25"/>
          <p:cNvSpPr/>
          <p:nvPr/>
        </p:nvSpPr>
        <p:spPr>
          <a:xfrm>
            <a:off x="554416" y="4218905"/>
            <a:ext cx="11167447" cy="208931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5"/>
          <p:cNvSpPr txBox="1">
            <a:spLocks noGrp="1"/>
          </p:cNvSpPr>
          <p:nvPr>
            <p:ph type="title"/>
          </p:nvPr>
        </p:nvSpPr>
        <p:spPr>
          <a:xfrm>
            <a:off x="1051560" y="4495466"/>
            <a:ext cx="3538728" cy="1536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Автоматизация </a:t>
            </a:r>
            <a:r>
              <a:rPr lang="en-US" sz="2500" b="1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на</a:t>
            </a:r>
            <a:r>
              <a:rPr lang="en-US" sz="25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500" b="1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внедряването</a:t>
            </a:r>
            <a:r>
              <a:rPr lang="en-US" sz="25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500" b="1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на</a:t>
            </a:r>
            <a:r>
              <a:rPr lang="en-US" sz="25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500" b="1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приложението</a:t>
            </a:r>
            <a:r>
              <a:rPr lang="en-US" sz="25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с </a:t>
            </a:r>
            <a:r>
              <a:rPr lang="en-US" sz="2500" b="1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хостване</a:t>
            </a:r>
            <a:endParaRPr/>
          </a:p>
        </p:txBody>
      </p:sp>
      <p:sp>
        <p:nvSpPr>
          <p:cNvPr id="504" name="Google Shape;504;p25"/>
          <p:cNvSpPr/>
          <p:nvPr/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5"/>
          <p:cNvSpPr/>
          <p:nvPr/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5"/>
          <p:cNvSpPr txBox="1">
            <a:spLocks noGrp="1"/>
          </p:cNvSpPr>
          <p:nvPr>
            <p:ph type="body" idx="1"/>
          </p:nvPr>
        </p:nvSpPr>
        <p:spPr>
          <a:xfrm>
            <a:off x="5349240" y="4287343"/>
            <a:ext cx="6288344" cy="195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  1. </a:t>
            </a:r>
            <a:r>
              <a:rPr lang="en-US" sz="2000" err="1"/>
              <a:t>Предоставяне</a:t>
            </a:r>
            <a:endParaRPr sz="200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2. </a:t>
            </a:r>
            <a:r>
              <a:rPr lang="en-US" sz="2000" err="1"/>
              <a:t>Изграждане</a:t>
            </a:r>
            <a:endParaRPr sz="200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3. </a:t>
            </a:r>
            <a:r>
              <a:rPr lang="en-US" sz="2000" err="1"/>
              <a:t>Тестване</a:t>
            </a:r>
            <a:endParaRPr sz="200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4. </a:t>
            </a:r>
            <a:r>
              <a:rPr lang="en-US" sz="2000" err="1"/>
              <a:t>Вграждане</a:t>
            </a:r>
            <a:endParaRPr sz="900"/>
          </a:p>
        </p:txBody>
      </p:sp>
      <p:sp>
        <p:nvSpPr>
          <p:cNvPr id="508" name="Google Shape;50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62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" name="Picture 1" descr="A screenshot of a diagram&#10;&#10;AI-generated content may be incorrect.">
            <a:extLst>
              <a:ext uri="{FF2B5EF4-FFF2-40B4-BE49-F238E27FC236}">
                <a16:creationId xmlns:a16="http://schemas.microsoft.com/office/drawing/2014/main" id="{00CB8786-12A2-6377-7271-A274EE852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469"/>
            <a:ext cx="9385610" cy="18712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112ACF-3FA9-75ED-D82F-2A32347BD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68267"/>
            <a:ext cx="9385610" cy="1870052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BF74E2-9767-8C3C-8923-1283666ED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5001" y="-6854"/>
            <a:ext cx="2815218" cy="187224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2BFBDE-C2F7-91E4-0C3F-4C1E1B2EE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8397" y="1849320"/>
            <a:ext cx="2807010" cy="18893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9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29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3" name="Google Shape;563;p29"/>
          <p:cNvSpPr txBox="1">
            <a:spLocks noGrp="1"/>
          </p:cNvSpPr>
          <p:nvPr>
            <p:ph type="title"/>
          </p:nvPr>
        </p:nvSpPr>
        <p:spPr>
          <a:xfrm>
            <a:off x="838200" y="4271749"/>
            <a:ext cx="10515600" cy="109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en-US"/>
              <a:t>Тестване на приложението</a:t>
            </a:r>
            <a:endParaRPr/>
          </a:p>
        </p:txBody>
      </p:sp>
      <p:sp>
        <p:nvSpPr>
          <p:cNvPr id="564" name="Google Shape;564;p29"/>
          <p:cNvSpPr/>
          <p:nvPr/>
        </p:nvSpPr>
        <p:spPr>
          <a:xfrm>
            <a:off x="838199" y="5441771"/>
            <a:ext cx="10515599" cy="8229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29"/>
          <p:cNvSpPr/>
          <p:nvPr/>
        </p:nvSpPr>
        <p:spPr>
          <a:xfrm rot="5400000">
            <a:off x="6041136" y="5905709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29"/>
          <p:cNvSpPr txBox="1">
            <a:spLocks noGrp="1"/>
          </p:cNvSpPr>
          <p:nvPr>
            <p:ph type="sldNum" idx="12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929292"/>
                </a:solidFill>
              </a:rPr>
              <a:t>24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568" name="Google Shape;568;p29"/>
          <p:cNvSpPr txBox="1"/>
          <p:nvPr/>
        </p:nvSpPr>
        <p:spPr>
          <a:xfrm>
            <a:off x="838199" y="5483591"/>
            <a:ext cx="10515599" cy="68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Край-до-край (Е2Е) тестване</a:t>
            </a:r>
            <a:endParaRPr sz="3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7AB0AB-71F5-DA4C-13BF-132C5DB7B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083" y="377902"/>
            <a:ext cx="6980761" cy="40392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0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30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6" name="Google Shape;576;p30"/>
          <p:cNvSpPr/>
          <p:nvPr/>
        </p:nvSpPr>
        <p:spPr>
          <a:xfrm>
            <a:off x="1114425" y="0"/>
            <a:ext cx="9963150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D8D8D8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30"/>
          <p:cNvSpPr/>
          <p:nvPr/>
        </p:nvSpPr>
        <p:spPr>
          <a:xfrm>
            <a:off x="1121664" y="0"/>
            <a:ext cx="9948672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30"/>
          <p:cNvSpPr txBox="1">
            <a:spLocks noGrp="1"/>
          </p:cNvSpPr>
          <p:nvPr>
            <p:ph type="title"/>
          </p:nvPr>
        </p:nvSpPr>
        <p:spPr>
          <a:xfrm>
            <a:off x="1662548" y="852766"/>
            <a:ext cx="9144000" cy="276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venir"/>
              <a:buNone/>
            </a:pPr>
            <a:r>
              <a:rPr lang="en-US" sz="6100" err="1"/>
              <a:t>Благодаря</a:t>
            </a:r>
            <a:r>
              <a:rPr lang="en-US" sz="6100"/>
              <a:t> </a:t>
            </a:r>
            <a:r>
              <a:rPr lang="en-US" sz="6100" err="1"/>
              <a:t>ви</a:t>
            </a:r>
            <a:r>
              <a:rPr lang="en-US" sz="6100"/>
              <a:t> </a:t>
            </a:r>
            <a:r>
              <a:rPr lang="en-US" sz="6100" err="1"/>
              <a:t>за</a:t>
            </a:r>
            <a:r>
              <a:rPr lang="en-US" sz="6100"/>
              <a:t> </a:t>
            </a:r>
            <a:r>
              <a:rPr lang="en-US" sz="6100" err="1"/>
              <a:t>вниманието</a:t>
            </a:r>
            <a:r>
              <a:rPr lang="en-US" sz="6100"/>
              <a:t> !</a:t>
            </a:r>
            <a:br>
              <a:rPr lang="en-US" sz="6100"/>
            </a:br>
            <a:endParaRPr sz="6100"/>
          </a:p>
        </p:txBody>
      </p:sp>
      <p:sp>
        <p:nvSpPr>
          <p:cNvPr id="579" name="Google Shape;579;p30"/>
          <p:cNvSpPr/>
          <p:nvPr/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30"/>
          <p:cNvSpPr txBox="1">
            <a:spLocks noGrp="1"/>
          </p:cNvSpPr>
          <p:nvPr>
            <p:ph type="dt" idx="10"/>
          </p:nvPr>
        </p:nvSpPr>
        <p:spPr>
          <a:xfrm>
            <a:off x="434163" y="6356350"/>
            <a:ext cx="11660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u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12/07/2023</a:t>
            </a:r>
            <a:endParaRPr/>
          </a:p>
        </p:txBody>
      </p:sp>
      <p:sp>
        <p:nvSpPr>
          <p:cNvPr id="581" name="Google Shape;581;p30"/>
          <p:cNvSpPr txBox="1">
            <a:spLocks noGrp="1"/>
          </p:cNvSpPr>
          <p:nvPr>
            <p:ph type="sldNum" idx="12"/>
          </p:nvPr>
        </p:nvSpPr>
        <p:spPr>
          <a:xfrm>
            <a:off x="10489019" y="6356350"/>
            <a:ext cx="12688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" name="Google Shape;163;p1">
            <a:extLst>
              <a:ext uri="{FF2B5EF4-FFF2-40B4-BE49-F238E27FC236}">
                <a16:creationId xmlns:a16="http://schemas.microsoft.com/office/drawing/2014/main" id="{0586434B-E5F0-02FF-15E6-E3F915DF0C85}"/>
              </a:ext>
            </a:extLst>
          </p:cNvPr>
          <p:cNvSpPr txBox="1">
            <a:spLocks noGrp="1"/>
          </p:cNvSpPr>
          <p:nvPr/>
        </p:nvSpPr>
        <p:spPr>
          <a:xfrm>
            <a:off x="1801368" y="3788571"/>
            <a:ext cx="8586216" cy="1764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venir"/>
              <a:buNone/>
              <a:defRPr sz="6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7000"/>
              </a:lnSpc>
              <a:buClr>
                <a:srgbClr val="000000"/>
              </a:buClr>
              <a:buSzPts val="2400"/>
              <a:buFont typeface="Times New Roman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„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Проектиране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реализация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система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прием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обучение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докторанти</a:t>
            </a: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lang="en-US" sz="2800"/>
          </a:p>
        </p:txBody>
      </p:sp>
      <p:sp>
        <p:nvSpPr>
          <p:cNvPr id="5" name="Google Shape;165;p1">
            <a:extLst>
              <a:ext uri="{FF2B5EF4-FFF2-40B4-BE49-F238E27FC236}">
                <a16:creationId xmlns:a16="http://schemas.microsoft.com/office/drawing/2014/main" id="{0997FE46-77F9-4467-AD50-A344A15ACD42}"/>
              </a:ext>
            </a:extLst>
          </p:cNvPr>
          <p:cNvSpPr txBox="1"/>
          <p:nvPr/>
        </p:nvSpPr>
        <p:spPr>
          <a:xfrm>
            <a:off x="4855290" y="5664211"/>
            <a:ext cx="2479461" cy="44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az-Cyrl-AZ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Илиян Кирилов Костов</a:t>
            </a:r>
            <a:endParaRPr lang="az-Cyrl-AZ" sz="1800">
              <a:solidFill>
                <a:schemeClr val="dk1"/>
              </a:solidFill>
              <a:latin typeface="Avenir"/>
              <a:ea typeface="Avenir"/>
              <a:cs typeface="Aveni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4186E-033D-0773-7626-16E74D3C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Въпроси при рецензия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A8125-24E7-7881-4559-B22C7A49C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14300" indent="0">
              <a:buNone/>
            </a:pPr>
            <a:r>
              <a:rPr lang="en-US" sz="2400" b="1">
                <a:solidFill>
                  <a:srgbClr val="000000"/>
                </a:solidFill>
                <a:latin typeface="Times New Roman"/>
                <a:ea typeface="Times New Roman" panose="02020603050405020304" pitchFamily="18" charset="0"/>
                <a:cs typeface="Times New Roman"/>
              </a:rPr>
              <a:t>1</a:t>
            </a:r>
            <a:r>
              <a:rPr lang="bg-BG" sz="2400" b="1"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. </a:t>
            </a:r>
            <a:r>
              <a:rPr lang="bg-BG" sz="2400" b="1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Какви мерки за сигурност са предприети (напр. защита срещу SQL </a:t>
            </a:r>
            <a:r>
              <a:rPr lang="bg-BG" sz="2400" b="1" err="1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injection</a:t>
            </a:r>
            <a:r>
              <a:rPr lang="bg-BG" sz="2400" b="1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, XSS и др.)?</a:t>
            </a:r>
            <a:endParaRPr lang="bg-BG"/>
          </a:p>
          <a:p>
            <a:pPr marL="114300" indent="0">
              <a:buNone/>
            </a:pPr>
            <a:r>
              <a:rPr lang="bg-BG" sz="2400" b="1"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2.</a:t>
            </a:r>
            <a:r>
              <a:rPr lang="bg-BG" sz="2400" b="1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 Избраните технологии за реализация на системата позволяват ли приложението да се разположи в облачна среда</a:t>
            </a:r>
            <a:r>
              <a:rPr lang="bg-BG" sz="2400" b="1">
                <a:solidFill>
                  <a:srgbClr val="000000"/>
                </a:solidFill>
                <a:effectLst/>
                <a:latin typeface="Times New Roman"/>
                <a:ea typeface="+mn-lt"/>
                <a:cs typeface="Times New Roman"/>
              </a:rPr>
              <a:t>?</a:t>
            </a:r>
            <a:endParaRPr lang="bg-BG"/>
          </a:p>
          <a:p>
            <a:pPr marL="114300" indent="0">
              <a:buNone/>
            </a:pPr>
            <a:endParaRPr lang="bg-BG" sz="2400" b="1">
              <a:effectLst/>
              <a:latin typeface="Times New Roman"/>
              <a:ea typeface="Times New Roman" panose="02020603050405020304" pitchFamily="18" charset="0"/>
              <a:cs typeface="Times New Roman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4BAF8-D6C3-659F-E80D-CFBBCEB953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85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E864816-6794-459C-9526-EF0482005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8606" y="1022270"/>
            <a:ext cx="6661838" cy="501958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1800" err="1"/>
              <a:t>Параметризация</a:t>
            </a:r>
            <a:r>
              <a:rPr lang="en-US" sz="1800"/>
              <a:t> </a:t>
            </a:r>
            <a:r>
              <a:rPr lang="en-US" sz="1800" err="1"/>
              <a:t>на</a:t>
            </a:r>
            <a:r>
              <a:rPr lang="en-US" sz="1800"/>
              <a:t> SQL </a:t>
            </a:r>
            <a:r>
              <a:rPr lang="en-US" sz="1800" err="1"/>
              <a:t>заявки</a:t>
            </a:r>
            <a:endParaRPr lang="en-US" sz="1800"/>
          </a:p>
          <a:p>
            <a:r>
              <a:rPr lang="en-US" sz="1800" err="1"/>
              <a:t>Включване</a:t>
            </a:r>
            <a:r>
              <a:rPr lang="en-US" sz="1800"/>
              <a:t> </a:t>
            </a:r>
            <a:r>
              <a:rPr lang="en-US" sz="1800" err="1"/>
              <a:t>на</a:t>
            </a:r>
            <a:r>
              <a:rPr lang="en-US" sz="1800"/>
              <a:t> CORS в </a:t>
            </a:r>
            <a:r>
              <a:rPr lang="en-US" sz="1800" err="1"/>
              <a:t>бакенда</a:t>
            </a:r>
            <a:r>
              <a:rPr lang="en-US" sz="1800"/>
              <a:t> </a:t>
            </a:r>
            <a:r>
              <a:rPr lang="en-US" sz="1800" err="1"/>
              <a:t>на</a:t>
            </a:r>
            <a:r>
              <a:rPr lang="en-US" sz="1800"/>
              <a:t> </a:t>
            </a:r>
            <a:r>
              <a:rPr lang="en-US" sz="1800" err="1"/>
              <a:t>клиентското</a:t>
            </a:r>
            <a:r>
              <a:rPr lang="en-US" sz="1800"/>
              <a:t> </a:t>
            </a:r>
            <a:r>
              <a:rPr lang="en-US" sz="1800" err="1"/>
              <a:t>приложение</a:t>
            </a:r>
            <a:endParaRPr lang="en-US" sz="1800"/>
          </a:p>
          <a:p>
            <a:r>
              <a:rPr lang="en-US" sz="1800" err="1"/>
              <a:t>Криптиране</a:t>
            </a:r>
            <a:r>
              <a:rPr lang="en-US" sz="1800"/>
              <a:t> </a:t>
            </a:r>
            <a:r>
              <a:rPr lang="en-US" sz="1800" err="1"/>
              <a:t>на</a:t>
            </a:r>
            <a:r>
              <a:rPr lang="en-US" sz="1800"/>
              <a:t> </a:t>
            </a:r>
            <a:r>
              <a:rPr lang="en-US" sz="1800" err="1"/>
              <a:t>предаването</a:t>
            </a:r>
            <a:r>
              <a:rPr lang="en-US" sz="1800"/>
              <a:t> </a:t>
            </a:r>
            <a:r>
              <a:rPr lang="en-US" sz="1800" err="1"/>
              <a:t>на</a:t>
            </a:r>
            <a:r>
              <a:rPr lang="en-US" sz="1800"/>
              <a:t> </a:t>
            </a:r>
            <a:r>
              <a:rPr lang="en-US" sz="1800" err="1"/>
              <a:t>данни</a:t>
            </a:r>
            <a:r>
              <a:rPr lang="en-US" sz="1800"/>
              <a:t> </a:t>
            </a:r>
            <a:r>
              <a:rPr lang="en-US" sz="1800" err="1"/>
              <a:t>между</a:t>
            </a:r>
            <a:r>
              <a:rPr lang="en-US" sz="1800"/>
              <a:t> </a:t>
            </a:r>
            <a:r>
              <a:rPr lang="en-US" sz="1800" err="1"/>
              <a:t>клиент-сървър</a:t>
            </a:r>
            <a:r>
              <a:rPr lang="en-US" sz="1800"/>
              <a:t> с HTTPS</a:t>
            </a:r>
          </a:p>
          <a:p>
            <a:r>
              <a:rPr lang="en-US" sz="1800" err="1"/>
              <a:t>Изполване</a:t>
            </a:r>
            <a:r>
              <a:rPr lang="en-US" sz="1800"/>
              <a:t> </a:t>
            </a:r>
            <a:r>
              <a:rPr lang="en-US" sz="1800" err="1"/>
              <a:t>на</a:t>
            </a:r>
            <a:r>
              <a:rPr lang="en-US" sz="1800"/>
              <a:t> SSO с Azure Entra ID (Active Directory)</a:t>
            </a:r>
          </a:p>
          <a:p>
            <a:r>
              <a:rPr lang="en-US" sz="1800" err="1"/>
              <a:t>Ролевo-базиран</a:t>
            </a:r>
            <a:r>
              <a:rPr lang="en-US" sz="1800"/>
              <a:t> </a:t>
            </a:r>
            <a:r>
              <a:rPr lang="en-US" sz="1800" err="1"/>
              <a:t>контрол</a:t>
            </a:r>
            <a:r>
              <a:rPr lang="en-US" sz="1800"/>
              <a:t> </a:t>
            </a:r>
            <a:r>
              <a:rPr lang="en-US" sz="1800" err="1"/>
              <a:t>на</a:t>
            </a:r>
            <a:r>
              <a:rPr lang="en-US" sz="1800"/>
              <a:t> </a:t>
            </a:r>
            <a:r>
              <a:rPr lang="en-US" sz="1800" err="1"/>
              <a:t>достъпа</a:t>
            </a:r>
            <a:r>
              <a:rPr lang="en-US" sz="1800"/>
              <a:t> </a:t>
            </a:r>
            <a:r>
              <a:rPr lang="en-US" sz="1800" err="1"/>
              <a:t>според</a:t>
            </a:r>
            <a:r>
              <a:rPr lang="en-US" sz="1800"/>
              <a:t> </a:t>
            </a:r>
            <a:r>
              <a:rPr lang="en-US" sz="1800" err="1"/>
              <a:t>вида</a:t>
            </a:r>
            <a:r>
              <a:rPr lang="en-US" sz="1800"/>
              <a:t> </a:t>
            </a:r>
            <a:r>
              <a:rPr lang="en-US" sz="1800" err="1"/>
              <a:t>потребител</a:t>
            </a:r>
            <a:r>
              <a:rPr lang="en-US" sz="1800"/>
              <a:t> (RBAC)</a:t>
            </a:r>
          </a:p>
          <a:p>
            <a:r>
              <a:rPr lang="en-US" sz="1800" err="1"/>
              <a:t>Сигурни</a:t>
            </a:r>
            <a:r>
              <a:rPr lang="en-US" sz="1800"/>
              <a:t> </a:t>
            </a:r>
            <a:r>
              <a:rPr lang="en-US" sz="1800" err="1"/>
              <a:t>бисквитки</a:t>
            </a:r>
            <a:r>
              <a:rPr lang="en-US" sz="1800"/>
              <a:t> с HTTP Only (</a:t>
            </a:r>
            <a:r>
              <a:rPr lang="en-US" sz="1800" err="1"/>
              <a:t>само</a:t>
            </a:r>
            <a:r>
              <a:rPr lang="en-US" sz="1800"/>
              <a:t> </a:t>
            </a:r>
            <a:r>
              <a:rPr lang="en-US" sz="1800" err="1"/>
              <a:t>бакенда</a:t>
            </a:r>
            <a:r>
              <a:rPr lang="en-US" sz="1800"/>
              <a:t> </a:t>
            </a:r>
            <a:r>
              <a:rPr lang="en-US" sz="1800" err="1"/>
              <a:t>може</a:t>
            </a:r>
            <a:r>
              <a:rPr lang="en-US" sz="1800"/>
              <a:t> </a:t>
            </a:r>
            <a:r>
              <a:rPr lang="en-US" sz="1800" err="1"/>
              <a:t>да</a:t>
            </a:r>
            <a:r>
              <a:rPr lang="en-US" sz="1800"/>
              <a:t> </a:t>
            </a:r>
            <a:r>
              <a:rPr lang="en-US" sz="1800" err="1"/>
              <a:t>промени</a:t>
            </a:r>
            <a:r>
              <a:rPr lang="en-US" sz="1800"/>
              <a:t> </a:t>
            </a:r>
            <a:r>
              <a:rPr lang="en-US" sz="1800" err="1"/>
              <a:t>стойностите</a:t>
            </a:r>
            <a:r>
              <a:rPr lang="en-US" sz="1800"/>
              <a:t> </a:t>
            </a:r>
            <a:r>
              <a:rPr lang="en-US" sz="1800" err="1"/>
              <a:t>на</a:t>
            </a:r>
            <a:r>
              <a:rPr lang="en-US" sz="1800"/>
              <a:t> </a:t>
            </a:r>
            <a:r>
              <a:rPr lang="en-US" sz="1800" err="1"/>
              <a:t>бисквитките</a:t>
            </a:r>
            <a:r>
              <a:rPr lang="en-US" sz="1800"/>
              <a:t>)</a:t>
            </a:r>
          </a:p>
          <a:p>
            <a:r>
              <a:rPr lang="en-US" sz="1800" err="1"/>
              <a:t>Блокиране</a:t>
            </a:r>
            <a:r>
              <a:rPr lang="en-US" sz="1800"/>
              <a:t> с IP </a:t>
            </a:r>
            <a:r>
              <a:rPr lang="en-US" sz="1800" err="1"/>
              <a:t>адрес</a:t>
            </a:r>
            <a:r>
              <a:rPr lang="en-US" sz="1800"/>
              <a:t> </a:t>
            </a:r>
            <a:r>
              <a:rPr lang="en-US" sz="1800" err="1"/>
              <a:t>за</a:t>
            </a:r>
            <a:r>
              <a:rPr lang="en-US" sz="1800"/>
              <a:t> </a:t>
            </a:r>
            <a:r>
              <a:rPr lang="en-US" sz="1800" err="1"/>
              <a:t>повторно</a:t>
            </a:r>
            <a:r>
              <a:rPr lang="en-US" sz="1800"/>
              <a:t> </a:t>
            </a:r>
            <a:r>
              <a:rPr lang="en-US" sz="1800" err="1"/>
              <a:t>кандидатсване</a:t>
            </a:r>
            <a:r>
              <a:rPr lang="en-US" sz="1800"/>
              <a:t> </a:t>
            </a:r>
            <a:r>
              <a:rPr lang="en-US" sz="1800" err="1"/>
              <a:t>за</a:t>
            </a:r>
            <a:r>
              <a:rPr lang="en-US" sz="1800"/>
              <a:t> </a:t>
            </a:r>
            <a:r>
              <a:rPr lang="en-US" sz="1800" err="1"/>
              <a:t>докторант</a:t>
            </a:r>
            <a:endParaRPr lang="en-US" sz="1800"/>
          </a:p>
          <a:p>
            <a:r>
              <a:rPr lang="en-US" sz="1800" err="1"/>
              <a:t>Качване</a:t>
            </a:r>
            <a:r>
              <a:rPr lang="en-US" sz="1800"/>
              <a:t> </a:t>
            </a:r>
            <a:r>
              <a:rPr lang="en-US" sz="1800" err="1"/>
              <a:t>на</a:t>
            </a:r>
            <a:r>
              <a:rPr lang="en-US" sz="1800"/>
              <a:t> </a:t>
            </a:r>
            <a:r>
              <a:rPr lang="en-US" sz="1800" err="1"/>
              <a:t>файлове</a:t>
            </a:r>
            <a:r>
              <a:rPr lang="en-US" sz="1800"/>
              <a:t> с </a:t>
            </a:r>
            <a:r>
              <a:rPr lang="en-US" sz="1800" err="1"/>
              <a:t>формат</a:t>
            </a:r>
            <a:r>
              <a:rPr lang="en-US" sz="1800"/>
              <a:t> pdf. Jpg, </a:t>
            </a:r>
            <a:r>
              <a:rPr lang="en-US" sz="1800" err="1"/>
              <a:t>png</a:t>
            </a:r>
            <a:r>
              <a:rPr lang="en-US" sz="1800"/>
              <a:t>, docx, doc</a:t>
            </a:r>
          </a:p>
          <a:p>
            <a:r>
              <a:rPr lang="en-US" sz="1800" err="1"/>
              <a:t>Нужда</a:t>
            </a:r>
            <a:r>
              <a:rPr lang="en-US" sz="1800"/>
              <a:t> </a:t>
            </a:r>
            <a:r>
              <a:rPr lang="en-US" sz="1800" err="1"/>
              <a:t>от</a:t>
            </a:r>
            <a:r>
              <a:rPr lang="en-US" sz="1800"/>
              <a:t> </a:t>
            </a:r>
            <a:r>
              <a:rPr lang="en-US" sz="1800" err="1"/>
              <a:t>валиден</a:t>
            </a:r>
            <a:r>
              <a:rPr lang="en-US" sz="1800"/>
              <a:t> JWT </a:t>
            </a:r>
            <a:r>
              <a:rPr lang="en-US" sz="1800" err="1"/>
              <a:t>токен</a:t>
            </a:r>
            <a:r>
              <a:rPr lang="en-US" sz="1800"/>
              <a:t> </a:t>
            </a:r>
            <a:r>
              <a:rPr lang="en-US" sz="1800" err="1"/>
              <a:t>за</a:t>
            </a:r>
            <a:r>
              <a:rPr lang="en-US" sz="1800"/>
              <a:t> </a:t>
            </a:r>
            <a:r>
              <a:rPr lang="en-US" sz="1800" err="1"/>
              <a:t>извикване</a:t>
            </a:r>
            <a:r>
              <a:rPr lang="en-US" sz="1800"/>
              <a:t> </a:t>
            </a:r>
            <a:r>
              <a:rPr lang="en-US" sz="1800" err="1"/>
              <a:t>на</a:t>
            </a:r>
            <a:r>
              <a:rPr lang="en-US" sz="1800"/>
              <a:t> </a:t>
            </a:r>
            <a:r>
              <a:rPr lang="en-US" sz="1800" err="1"/>
              <a:t>удостоверените</a:t>
            </a:r>
            <a:r>
              <a:rPr lang="en-US" sz="1800"/>
              <a:t> </a:t>
            </a:r>
            <a:r>
              <a:rPr lang="en-US" sz="1800" err="1"/>
              <a:t>крайни</a:t>
            </a:r>
            <a:r>
              <a:rPr lang="en-US" sz="1800"/>
              <a:t> </a:t>
            </a:r>
            <a:r>
              <a:rPr lang="en-US" sz="1800" err="1"/>
              <a:t>точки</a:t>
            </a:r>
            <a:r>
              <a:rPr lang="en-US" sz="1800"/>
              <a:t> (endpoints) </a:t>
            </a:r>
            <a:r>
              <a:rPr lang="en-US" sz="1800" err="1"/>
              <a:t>от</a:t>
            </a:r>
            <a:r>
              <a:rPr lang="en-US" sz="1800"/>
              <a:t> </a:t>
            </a:r>
            <a:r>
              <a:rPr lang="en-US" sz="1800" err="1"/>
              <a:t>сървъра</a:t>
            </a:r>
            <a:endParaRPr lang="en-US" sz="1800"/>
          </a:p>
          <a:p>
            <a:r>
              <a:rPr lang="en-US" sz="1800" err="1"/>
              <a:t>Използване</a:t>
            </a:r>
            <a:r>
              <a:rPr lang="en-US" sz="1800"/>
              <a:t> </a:t>
            </a:r>
            <a:r>
              <a:rPr lang="en-US" sz="1800" err="1"/>
              <a:t>на</a:t>
            </a:r>
            <a:r>
              <a:rPr lang="en-US" sz="1800"/>
              <a:t> </a:t>
            </a:r>
            <a:r>
              <a:rPr lang="en-US" sz="1800" err="1">
                <a:ea typeface="+mn-lt"/>
                <a:cs typeface="+mn-lt"/>
              </a:rPr>
              <a:t>Политика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за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сигурност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на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съдържанието</a:t>
            </a:r>
            <a:r>
              <a:rPr lang="en-US" sz="1800">
                <a:ea typeface="+mn-lt"/>
                <a:cs typeface="+mn-lt"/>
              </a:rPr>
              <a:t> (CSP) </a:t>
            </a:r>
            <a:r>
              <a:rPr lang="en-US" sz="1800" err="1">
                <a:ea typeface="+mn-lt"/>
                <a:cs typeface="+mn-lt"/>
              </a:rPr>
              <a:t>на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клиентското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приложение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чрез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вмъкване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на</a:t>
            </a:r>
            <a:r>
              <a:rPr lang="en-US" sz="1800">
                <a:ea typeface="+mn-lt"/>
                <a:cs typeface="+mn-lt"/>
              </a:rPr>
              <a:t> Content-Security-policy </a:t>
            </a:r>
            <a:r>
              <a:rPr lang="en-US" sz="1800" err="1">
                <a:ea typeface="+mn-lt"/>
                <a:cs typeface="+mn-lt"/>
              </a:rPr>
              <a:t>хедър</a:t>
            </a:r>
            <a:endParaRPr lang="en-US" sz="1800" err="1"/>
          </a:p>
          <a:p>
            <a:endParaRPr lang="en-US" sz="1800"/>
          </a:p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0115E-EED3-F844-2FA5-D0C08B67246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7" name="Google Shape;233;p6">
            <a:extLst>
              <a:ext uri="{FF2B5EF4-FFF2-40B4-BE49-F238E27FC236}">
                <a16:creationId xmlns:a16="http://schemas.microsoft.com/office/drawing/2014/main" id="{F2C74785-0935-2D04-F140-52B7F8F87567}"/>
              </a:ext>
            </a:extLst>
          </p:cNvPr>
          <p:cNvSpPr/>
          <p:nvPr/>
        </p:nvSpPr>
        <p:spPr>
          <a:xfrm>
            <a:off x="694503" y="746960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B1079-5811-E5CA-DB87-FBB06FD9E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wrap="square" anchor="t">
            <a:normAutofit fontScale="90000"/>
          </a:bodyPr>
          <a:lstStyle/>
          <a:p>
            <a:r>
              <a:rPr lang="bg-BG" sz="2400">
                <a:latin typeface="Times New Roman"/>
                <a:cs typeface="Times New Roman"/>
              </a:rPr>
              <a:t>Какви мерки за сигурност са предприети (напр. защита срещу SQL </a:t>
            </a:r>
            <a:r>
              <a:rPr lang="bg-BG" sz="2400" err="1">
                <a:latin typeface="Times New Roman"/>
                <a:cs typeface="Times New Roman"/>
              </a:rPr>
              <a:t>injection</a:t>
            </a:r>
            <a:r>
              <a:rPr lang="bg-BG" sz="2400">
                <a:latin typeface="Times New Roman"/>
                <a:cs typeface="Times New Roman"/>
              </a:rPr>
              <a:t>, XSS и др.)?</a:t>
            </a:r>
            <a:br>
              <a:rPr lang="bg-BG" sz="2100" b="1">
                <a:effectLst/>
              </a:rPr>
            </a:br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1053684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1C6E0-5CC3-9D67-65BF-A141096A2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BA9E18E-25D9-456D-9269-3661C819E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7485" y="1022269"/>
            <a:ext cx="6729984" cy="40965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err="1"/>
              <a:t>Чрез</a:t>
            </a:r>
            <a:r>
              <a:rPr lang="en-US" sz="1800"/>
              <a:t> </a:t>
            </a:r>
            <a:r>
              <a:rPr lang="en-US" sz="1800" err="1"/>
              <a:t>създаване</a:t>
            </a:r>
            <a:r>
              <a:rPr lang="en-US" sz="1800"/>
              <a:t> </a:t>
            </a:r>
            <a:r>
              <a:rPr lang="en-US" sz="1800" err="1"/>
              <a:t>на</a:t>
            </a:r>
            <a:r>
              <a:rPr lang="en-US" sz="1800"/>
              <a:t> JAR </a:t>
            </a:r>
            <a:r>
              <a:rPr lang="en-US" sz="1800" err="1"/>
              <a:t>файл</a:t>
            </a:r>
            <a:r>
              <a:rPr lang="en-US" sz="1800"/>
              <a:t> и </a:t>
            </a:r>
            <a:r>
              <a:rPr lang="en-US" sz="1800" err="1"/>
              <a:t>внедряване</a:t>
            </a:r>
            <a:r>
              <a:rPr lang="en-US" sz="1800"/>
              <a:t> </a:t>
            </a:r>
            <a:r>
              <a:rPr lang="en-US" sz="1800" err="1"/>
              <a:t>към</a:t>
            </a:r>
            <a:r>
              <a:rPr lang="en-US" sz="1800"/>
              <a:t> </a:t>
            </a:r>
            <a:r>
              <a:rPr lang="en-US" sz="1800" err="1"/>
              <a:t>виртуална</a:t>
            </a:r>
            <a:r>
              <a:rPr lang="en-US" sz="1800"/>
              <a:t> </a:t>
            </a:r>
            <a:r>
              <a:rPr lang="en-US" sz="1800" err="1"/>
              <a:t>машина</a:t>
            </a:r>
            <a:endParaRPr lang="en-US" sz="1800"/>
          </a:p>
          <a:p>
            <a:r>
              <a:rPr lang="en-US" sz="1800" err="1"/>
              <a:t>Чрез</a:t>
            </a:r>
            <a:r>
              <a:rPr lang="en-US" sz="1800"/>
              <a:t> </a:t>
            </a:r>
            <a:r>
              <a:rPr lang="en-US" sz="1800" err="1"/>
              <a:t>внедряване</a:t>
            </a:r>
            <a:r>
              <a:rPr lang="en-US" sz="1800"/>
              <a:t> </a:t>
            </a:r>
            <a:r>
              <a:rPr lang="en-US" sz="1800" err="1"/>
              <a:t>на</a:t>
            </a:r>
            <a:r>
              <a:rPr lang="en-US" sz="1800"/>
              <a:t> </a:t>
            </a:r>
            <a:r>
              <a:rPr lang="en-US" sz="1800" err="1"/>
              <a:t>клинетското</a:t>
            </a:r>
            <a:r>
              <a:rPr lang="en-US" sz="1800"/>
              <a:t> </a:t>
            </a:r>
            <a:r>
              <a:rPr lang="en-US" sz="1800" err="1"/>
              <a:t>приложение</a:t>
            </a:r>
            <a:r>
              <a:rPr lang="en-US" sz="1800"/>
              <a:t> с </a:t>
            </a:r>
            <a:r>
              <a:rPr lang="en-US" sz="1800" err="1"/>
              <a:t>NextJS</a:t>
            </a:r>
            <a:r>
              <a:rPr lang="en-US" sz="1800"/>
              <a:t> Deploy</a:t>
            </a:r>
          </a:p>
          <a:p>
            <a:r>
              <a:rPr lang="en-US" sz="1800" err="1"/>
              <a:t>Чрез</a:t>
            </a:r>
            <a:r>
              <a:rPr lang="en-US" sz="1800"/>
              <a:t> </a:t>
            </a:r>
            <a:r>
              <a:rPr lang="en-US" sz="1800" err="1"/>
              <a:t>изпълнение</a:t>
            </a:r>
            <a:r>
              <a:rPr lang="en-US" sz="1800"/>
              <a:t> </a:t>
            </a:r>
            <a:r>
              <a:rPr lang="en-US" sz="1800" err="1"/>
              <a:t>на</a:t>
            </a:r>
            <a:r>
              <a:rPr lang="en-US" sz="1800"/>
              <a:t> Docker </a:t>
            </a:r>
            <a:r>
              <a:rPr lang="en-US" sz="1800" err="1"/>
              <a:t>контейнер</a:t>
            </a:r>
            <a:r>
              <a:rPr lang="en-US" sz="1800"/>
              <a:t> </a:t>
            </a:r>
            <a:r>
              <a:rPr lang="en-US" sz="1800" err="1"/>
              <a:t>към</a:t>
            </a:r>
            <a:r>
              <a:rPr lang="en-US" sz="1800"/>
              <a:t> </a:t>
            </a:r>
            <a:r>
              <a:rPr lang="en-US" sz="1800" err="1"/>
              <a:t>виртуална</a:t>
            </a:r>
            <a:r>
              <a:rPr lang="en-US" sz="1800"/>
              <a:t> </a:t>
            </a:r>
            <a:r>
              <a:rPr lang="en-US" sz="1800" err="1"/>
              <a:t>машина</a:t>
            </a:r>
            <a:endParaRPr lang="en-US" sz="1800"/>
          </a:p>
          <a:p>
            <a:r>
              <a:rPr lang="en-US" sz="1800" err="1"/>
              <a:t>Чрез</a:t>
            </a:r>
            <a:r>
              <a:rPr lang="en-US" sz="1800"/>
              <a:t> </a:t>
            </a:r>
            <a:r>
              <a:rPr lang="en-US" sz="1800" err="1"/>
              <a:t>изпълнение</a:t>
            </a:r>
            <a:r>
              <a:rPr lang="en-US" sz="1800"/>
              <a:t> </a:t>
            </a:r>
            <a:r>
              <a:rPr lang="en-US" sz="1800" err="1"/>
              <a:t>на</a:t>
            </a:r>
            <a:r>
              <a:rPr lang="en-US" sz="1800"/>
              <a:t> OCI </a:t>
            </a:r>
            <a:r>
              <a:rPr lang="en-US" sz="1800" err="1"/>
              <a:t>изображение</a:t>
            </a:r>
            <a:r>
              <a:rPr lang="en-US" sz="1800"/>
              <a:t> </a:t>
            </a:r>
            <a:r>
              <a:rPr lang="en-US" sz="1800" err="1"/>
              <a:t>към</a:t>
            </a:r>
            <a:r>
              <a:rPr lang="en-US" sz="1800"/>
              <a:t> Kubernetes </a:t>
            </a:r>
            <a:r>
              <a:rPr lang="en-US" sz="1800" err="1"/>
              <a:t>клъстер</a:t>
            </a:r>
            <a:endParaRPr lang="en-US" sz="1800"/>
          </a:p>
          <a:p>
            <a:r>
              <a:rPr lang="en-US" sz="1800" err="1"/>
              <a:t>Чрез</a:t>
            </a:r>
            <a:r>
              <a:rPr lang="en-US" sz="1800"/>
              <a:t>  </a:t>
            </a:r>
            <a:r>
              <a:rPr lang="en-US" sz="1800" err="1"/>
              <a:t>внедряване</a:t>
            </a:r>
            <a:r>
              <a:rPr lang="en-US" sz="1800"/>
              <a:t> </a:t>
            </a:r>
            <a:r>
              <a:rPr lang="en-US" sz="1800" err="1"/>
              <a:t>на</a:t>
            </a:r>
            <a:r>
              <a:rPr lang="en-US" sz="1800"/>
              <a:t> Docker </a:t>
            </a:r>
            <a:r>
              <a:rPr lang="en-US" sz="1800" err="1"/>
              <a:t>изображението</a:t>
            </a:r>
            <a:r>
              <a:rPr lang="en-US" sz="1800"/>
              <a:t> </a:t>
            </a:r>
            <a:r>
              <a:rPr lang="en-US" sz="1800" err="1"/>
              <a:t>към</a:t>
            </a:r>
            <a:r>
              <a:rPr lang="en-US" sz="1800"/>
              <a:t> </a:t>
            </a:r>
            <a:r>
              <a:rPr lang="en-US" sz="1800" err="1"/>
              <a:t>оркестратор</a:t>
            </a:r>
            <a:r>
              <a:rPr lang="en-US" sz="1800"/>
              <a:t> </a:t>
            </a:r>
            <a:r>
              <a:rPr lang="en-US" sz="1800" err="1"/>
              <a:t>на</a:t>
            </a:r>
            <a:r>
              <a:rPr lang="en-US" sz="1800"/>
              <a:t> </a:t>
            </a:r>
            <a:r>
              <a:rPr lang="en-US" sz="1800" err="1"/>
              <a:t>контейнери</a:t>
            </a:r>
            <a:r>
              <a:rPr lang="en-US" sz="1800"/>
              <a:t> - AKS, EKS, GCS</a:t>
            </a:r>
          </a:p>
          <a:p>
            <a:r>
              <a:rPr lang="en-US" sz="1800" err="1"/>
              <a:t>Чрез</a:t>
            </a:r>
            <a:r>
              <a:rPr lang="en-US" sz="1800"/>
              <a:t> </a:t>
            </a:r>
            <a:r>
              <a:rPr lang="en-US" sz="1800" err="1"/>
              <a:t>внедряването</a:t>
            </a:r>
            <a:r>
              <a:rPr lang="en-US" sz="1800"/>
              <a:t> </a:t>
            </a:r>
            <a:r>
              <a:rPr lang="en-US" sz="1800" err="1"/>
              <a:t>му</a:t>
            </a:r>
            <a:r>
              <a:rPr lang="en-US" sz="1800"/>
              <a:t> </a:t>
            </a:r>
            <a:r>
              <a:rPr lang="en-US" sz="1800" err="1"/>
              <a:t>към</a:t>
            </a:r>
            <a:r>
              <a:rPr lang="en-US" sz="1800"/>
              <a:t> </a:t>
            </a:r>
            <a:r>
              <a:rPr lang="en-US" sz="1800" err="1"/>
              <a:t>сървърлес</a:t>
            </a:r>
            <a:r>
              <a:rPr lang="en-US" sz="1800"/>
              <a:t> </a:t>
            </a:r>
            <a:r>
              <a:rPr lang="en-US" sz="1800" err="1"/>
              <a:t>приложения</a:t>
            </a:r>
            <a:r>
              <a:rPr lang="en-US" sz="1800"/>
              <a:t> - AWS Lamda, AWS </a:t>
            </a:r>
            <a:r>
              <a:rPr lang="en-US" sz="1800" err="1"/>
              <a:t>Fargate</a:t>
            </a:r>
            <a:r>
              <a:rPr lang="en-US" sz="1800"/>
              <a:t>, Azure Function</a:t>
            </a:r>
          </a:p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C40D9-6B80-AC63-F41F-9292BC780E7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7" name="Google Shape;233;p6">
            <a:extLst>
              <a:ext uri="{FF2B5EF4-FFF2-40B4-BE49-F238E27FC236}">
                <a16:creationId xmlns:a16="http://schemas.microsoft.com/office/drawing/2014/main" id="{4DF130C5-E0F0-DB66-1AFD-7D8C65B5A171}"/>
              </a:ext>
            </a:extLst>
          </p:cNvPr>
          <p:cNvSpPr/>
          <p:nvPr/>
        </p:nvSpPr>
        <p:spPr>
          <a:xfrm>
            <a:off x="694503" y="746960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80F18-B8C8-C1DE-207B-5EF86C208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wrap="square" anchor="t">
            <a:normAutofit fontScale="90000"/>
          </a:bodyPr>
          <a:lstStyle/>
          <a:p>
            <a:r>
              <a:rPr lang="bg-BG" sz="2700">
                <a:latin typeface="Times New Roman"/>
                <a:cs typeface="Times New Roman"/>
              </a:rPr>
              <a:t>Избраните технологии за реализация на системата позволяват ли приложението да се разположи в облачна среда?</a:t>
            </a:r>
            <a:br>
              <a:rPr lang="bg-BG" sz="2100" b="1">
                <a:effectLst/>
              </a:rPr>
            </a:br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1660345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2">
          <a:extLst>
            <a:ext uri="{FF2B5EF4-FFF2-40B4-BE49-F238E27FC236}">
              <a16:creationId xmlns:a16="http://schemas.microsoft.com/office/drawing/2014/main" id="{217FCFD6-1AAD-CB88-2661-F29F6742A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0">
            <a:extLst>
              <a:ext uri="{FF2B5EF4-FFF2-40B4-BE49-F238E27FC236}">
                <a16:creationId xmlns:a16="http://schemas.microsoft.com/office/drawing/2014/main" id="{5FC42EC6-CAD5-610F-9656-54B48C1E5757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30">
            <a:extLst>
              <a:ext uri="{FF2B5EF4-FFF2-40B4-BE49-F238E27FC236}">
                <a16:creationId xmlns:a16="http://schemas.microsoft.com/office/drawing/2014/main" id="{E0B75051-75EB-89C4-CB80-F75B2F0E81BB}"/>
              </a:ext>
            </a:extLst>
          </p:cNvPr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30">
            <a:extLst>
              <a:ext uri="{FF2B5EF4-FFF2-40B4-BE49-F238E27FC236}">
                <a16:creationId xmlns:a16="http://schemas.microsoft.com/office/drawing/2014/main" id="{4FBC84E4-115A-C522-80A9-A0A328ABF8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6" name="Google Shape;576;p30">
            <a:extLst>
              <a:ext uri="{FF2B5EF4-FFF2-40B4-BE49-F238E27FC236}">
                <a16:creationId xmlns:a16="http://schemas.microsoft.com/office/drawing/2014/main" id="{3F16EDBB-D6C1-7BE8-6D4A-BED437A00C0B}"/>
              </a:ext>
            </a:extLst>
          </p:cNvPr>
          <p:cNvSpPr/>
          <p:nvPr/>
        </p:nvSpPr>
        <p:spPr>
          <a:xfrm>
            <a:off x="1114425" y="0"/>
            <a:ext cx="9963150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D8D8D8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30">
            <a:extLst>
              <a:ext uri="{FF2B5EF4-FFF2-40B4-BE49-F238E27FC236}">
                <a16:creationId xmlns:a16="http://schemas.microsoft.com/office/drawing/2014/main" id="{5708D88B-87E2-F390-9A9C-1BF7548F0F97}"/>
              </a:ext>
            </a:extLst>
          </p:cNvPr>
          <p:cNvSpPr/>
          <p:nvPr/>
        </p:nvSpPr>
        <p:spPr>
          <a:xfrm>
            <a:off x="1121664" y="0"/>
            <a:ext cx="9948672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30">
            <a:extLst>
              <a:ext uri="{FF2B5EF4-FFF2-40B4-BE49-F238E27FC236}">
                <a16:creationId xmlns:a16="http://schemas.microsoft.com/office/drawing/2014/main" id="{510914C3-7063-FD0A-20EE-7FDD724D3D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2548" y="852766"/>
            <a:ext cx="9144000" cy="276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venir"/>
              <a:buNone/>
            </a:pPr>
            <a:r>
              <a:rPr lang="en-US" sz="6100" err="1"/>
              <a:t>Благодаря</a:t>
            </a:r>
            <a:r>
              <a:rPr lang="en-US" sz="6100"/>
              <a:t> </a:t>
            </a:r>
            <a:r>
              <a:rPr lang="en-US" sz="6100" err="1"/>
              <a:t>ви</a:t>
            </a:r>
            <a:r>
              <a:rPr lang="en-US" sz="6100"/>
              <a:t> </a:t>
            </a:r>
            <a:r>
              <a:rPr lang="en-US" sz="6100" err="1"/>
              <a:t>за</a:t>
            </a:r>
            <a:r>
              <a:rPr lang="en-US" sz="6100"/>
              <a:t> </a:t>
            </a:r>
            <a:r>
              <a:rPr lang="en-US" sz="6100" err="1"/>
              <a:t>вниманието</a:t>
            </a:r>
            <a:r>
              <a:rPr lang="en-US" sz="6100"/>
              <a:t> !</a:t>
            </a:r>
            <a:br>
              <a:rPr lang="en-US" sz="6100"/>
            </a:br>
            <a:endParaRPr sz="6100"/>
          </a:p>
        </p:txBody>
      </p:sp>
      <p:sp>
        <p:nvSpPr>
          <p:cNvPr id="579" name="Google Shape;579;p30">
            <a:extLst>
              <a:ext uri="{FF2B5EF4-FFF2-40B4-BE49-F238E27FC236}">
                <a16:creationId xmlns:a16="http://schemas.microsoft.com/office/drawing/2014/main" id="{BA08E55F-66B4-C83C-35D3-B7727ACAA1FB}"/>
              </a:ext>
            </a:extLst>
          </p:cNvPr>
          <p:cNvSpPr/>
          <p:nvPr/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30">
            <a:extLst>
              <a:ext uri="{FF2B5EF4-FFF2-40B4-BE49-F238E27FC236}">
                <a16:creationId xmlns:a16="http://schemas.microsoft.com/office/drawing/2014/main" id="{5A8204CA-2A83-842E-C380-0958FF1D084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34163" y="6356350"/>
            <a:ext cx="11660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u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12/07/2023</a:t>
            </a:r>
            <a:endParaRPr/>
          </a:p>
        </p:txBody>
      </p:sp>
      <p:sp>
        <p:nvSpPr>
          <p:cNvPr id="581" name="Google Shape;581;p30">
            <a:extLst>
              <a:ext uri="{FF2B5EF4-FFF2-40B4-BE49-F238E27FC236}">
                <a16:creationId xmlns:a16="http://schemas.microsoft.com/office/drawing/2014/main" id="{2D3578A4-3B94-E179-B6A4-73B06DDFAB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489019" y="6356350"/>
            <a:ext cx="12688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" name="Google Shape;163;p1">
            <a:extLst>
              <a:ext uri="{FF2B5EF4-FFF2-40B4-BE49-F238E27FC236}">
                <a16:creationId xmlns:a16="http://schemas.microsoft.com/office/drawing/2014/main" id="{71C7766A-3A74-3A23-E523-C8F593674132}"/>
              </a:ext>
            </a:extLst>
          </p:cNvPr>
          <p:cNvSpPr txBox="1">
            <a:spLocks noGrp="1"/>
          </p:cNvSpPr>
          <p:nvPr/>
        </p:nvSpPr>
        <p:spPr>
          <a:xfrm>
            <a:off x="1801368" y="3788571"/>
            <a:ext cx="8586216" cy="1764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venir"/>
              <a:buNone/>
              <a:defRPr sz="6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7000"/>
              </a:lnSpc>
              <a:buClr>
                <a:srgbClr val="000000"/>
              </a:buClr>
              <a:buSzPts val="2400"/>
              <a:buFont typeface="Times New Roman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„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Проектиране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реализация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система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прием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обучение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докторанти</a:t>
            </a: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lang="en-US" sz="2800"/>
          </a:p>
        </p:txBody>
      </p:sp>
      <p:sp>
        <p:nvSpPr>
          <p:cNvPr id="5" name="Google Shape;165;p1">
            <a:extLst>
              <a:ext uri="{FF2B5EF4-FFF2-40B4-BE49-F238E27FC236}">
                <a16:creationId xmlns:a16="http://schemas.microsoft.com/office/drawing/2014/main" id="{84683835-6792-2A6D-6909-A398C3D2D83D}"/>
              </a:ext>
            </a:extLst>
          </p:cNvPr>
          <p:cNvSpPr txBox="1"/>
          <p:nvPr/>
        </p:nvSpPr>
        <p:spPr>
          <a:xfrm>
            <a:off x="4855290" y="5664211"/>
            <a:ext cx="2479461" cy="44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az-Cyrl-AZ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Илиян Кирилов Костов</a:t>
            </a:r>
            <a:endParaRPr lang="az-Cyrl-AZ" sz="1800">
              <a:solidFill>
                <a:schemeClr val="dk1"/>
              </a:solidFill>
              <a:latin typeface="Avenir"/>
              <a:ea typeface="Avenir"/>
              <a:cs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104896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215E3-BF04-B346-2F64-122051417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50770"/>
            <a:ext cx="6272784" cy="1818413"/>
          </a:xfrm>
        </p:spPr>
        <p:txBody>
          <a:bodyPr wrap="square" anchor="b">
            <a:normAutofit fontScale="90000"/>
          </a:bodyPr>
          <a:lstStyle/>
          <a:p>
            <a:r>
              <a:rPr lang="bg-BG" sz="4400"/>
              <a:t>Предизвикателства при </a:t>
            </a:r>
            <a:r>
              <a:rPr lang="bg-BG" sz="4400">
                <a:ea typeface="+mj-lt"/>
                <a:cs typeface="+mj-lt"/>
              </a:rPr>
              <a:t>дигитализиране на</a:t>
            </a:r>
            <a:r>
              <a:rPr lang="bg-BG" sz="4400"/>
              <a:t> </a:t>
            </a:r>
            <a:r>
              <a:rPr lang="bg-BG" sz="4400">
                <a:ea typeface="+mj-lt"/>
                <a:cs typeface="+mj-lt"/>
              </a:rPr>
              <a:t>университет</a:t>
            </a:r>
            <a:endParaRPr lang="bg-BG" sz="4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273D1-5250-6F49-23BD-5C1A6EE26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4064" y="3355848"/>
            <a:ext cx="6272784" cy="2825496"/>
          </a:xfrm>
        </p:spPr>
        <p:txBody>
          <a:bodyPr wrap="square" anchor="t">
            <a:normAutofit/>
          </a:bodyPr>
          <a:lstStyle/>
          <a:p>
            <a:pPr marL="628650" indent="-514350">
              <a:buAutoNum type="arabicPeriod"/>
            </a:pPr>
            <a:r>
              <a:rPr lang="bg-BG"/>
              <a:t>Персонализирано обучение на студента</a:t>
            </a:r>
          </a:p>
          <a:p>
            <a:pPr marL="628650" indent="-514350">
              <a:buClr>
                <a:srgbClr val="000000"/>
              </a:buClr>
              <a:buAutoNum type="arabicPeriod"/>
            </a:pPr>
            <a:r>
              <a:rPr lang="bg-BG">
                <a:latin typeface="Times New Roman"/>
                <a:cs typeface="Times New Roman"/>
              </a:rPr>
              <a:t>Несъответстващо потребителско изживяване между различните видове потребители (докторанти, член на докторантски център, член на комитет)</a:t>
            </a:r>
          </a:p>
          <a:p>
            <a:pPr marL="628650" indent="-514350">
              <a:buClr>
                <a:srgbClr val="000000"/>
              </a:buClr>
              <a:buAutoNum type="arabicPeriod"/>
            </a:pPr>
            <a:r>
              <a:rPr lang="bg-BG">
                <a:latin typeface="Times New Roman"/>
                <a:cs typeface="Times New Roman"/>
              </a:rPr>
              <a:t>Липса на известяване към различните видове потребители според необходимостта им</a:t>
            </a:r>
          </a:p>
          <a:p>
            <a:pPr marL="628650" indent="-514350">
              <a:buClr>
                <a:srgbClr val="000000"/>
              </a:buClr>
              <a:buAutoNum type="arabicPeriod"/>
            </a:pPr>
            <a:r>
              <a:rPr lang="bg-BG">
                <a:latin typeface="Times New Roman"/>
                <a:cs typeface="Times New Roman"/>
              </a:rPr>
              <a:t>Липса на </a:t>
            </a:r>
            <a:r>
              <a:rPr lang="bg-BG">
                <a:latin typeface="Times New Roman"/>
                <a:ea typeface="+mn-lt"/>
                <a:cs typeface="Times New Roman"/>
              </a:rPr>
              <a:t>м</a:t>
            </a:r>
            <a:r>
              <a:rPr lang="bg-BG">
                <a:ea typeface="+mn-lt"/>
                <a:cs typeface="+mn-lt"/>
              </a:rPr>
              <a:t>ногоезичност</a:t>
            </a:r>
            <a:endParaRPr lang="bg-BG">
              <a:latin typeface="Times New Roman"/>
              <a:cs typeface="Times New Roman"/>
            </a:endParaRPr>
          </a:p>
          <a:p>
            <a:pPr marL="628650" indent="-514350">
              <a:buClr>
                <a:srgbClr val="000000"/>
              </a:buClr>
              <a:buAutoNum type="arabicPeriod"/>
            </a:pPr>
            <a:endParaRPr lang="bg-BG">
              <a:latin typeface="Times New Roman"/>
              <a:cs typeface="Times New Roman"/>
            </a:endParaRPr>
          </a:p>
          <a:p>
            <a:pPr marL="628650" indent="-514350">
              <a:buClr>
                <a:srgbClr val="000000"/>
              </a:buClr>
              <a:buAutoNum type="arabicPeriod"/>
            </a:pPr>
            <a:endParaRPr lang="bg-BG"/>
          </a:p>
          <a:p>
            <a:pPr marL="628650" indent="-514350">
              <a:buClr>
                <a:srgbClr val="000000"/>
              </a:buClr>
              <a:buAutoNum type="arabicPeriod"/>
            </a:pPr>
            <a:endParaRPr lang="bg-BG"/>
          </a:p>
          <a:p>
            <a:pPr marL="114300" indent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6C896-1896-8463-C379-98933A446AD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5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6" name="Google Shape;176;p2" descr="Unfocused bokeh lights"/>
          <p:cNvPicPr preferRelativeResize="0"/>
          <p:nvPr/>
        </p:nvPicPr>
        <p:blipFill rotWithShape="1">
          <a:blip r:embed="rId3"/>
          <a:srcRect l="2600" r="26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"/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7647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8" name="Google Shape;178;p2"/>
          <p:cNvSpPr txBox="1">
            <a:spLocks noGrp="1"/>
          </p:cNvSpPr>
          <p:nvPr>
            <p:ph type="title"/>
          </p:nvPr>
        </p:nvSpPr>
        <p:spPr>
          <a:xfrm>
            <a:off x="426849" y="925873"/>
            <a:ext cx="4063851" cy="1137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az-Cyrl-AZ" sz="2200"/>
              <a:t>Функционалности на </a:t>
            </a:r>
            <a:r>
              <a:rPr lang="az-Cyrl-AZ" sz="2200">
                <a:ea typeface="+mj-lt"/>
                <a:cs typeface="+mj-lt"/>
              </a:rPr>
              <a:t>дигитализирана </a:t>
            </a:r>
            <a:r>
              <a:rPr lang="az-Cyrl-AZ" sz="2200"/>
              <a:t>система за университет</a:t>
            </a:r>
          </a:p>
        </p:txBody>
      </p:sp>
      <p:sp>
        <p:nvSpPr>
          <p:cNvPr id="179" name="Google Shape;179;p2"/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564536" y="2065577"/>
            <a:ext cx="3300984" cy="9144"/>
          </a:xfrm>
          <a:prstGeom prst="rect">
            <a:avLst/>
          </a:prstGeom>
          <a:solidFill>
            <a:srgbClr val="C8C8C8"/>
          </a:solidFill>
          <a:ln w="9525" cap="flat" cmpd="sng">
            <a:solidFill>
              <a:srgbClr val="C8C8C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"/>
          <p:cNvSpPr txBox="1">
            <a:spLocks noGrp="1"/>
          </p:cNvSpPr>
          <p:nvPr>
            <p:ph type="body" idx="1"/>
          </p:nvPr>
        </p:nvSpPr>
        <p:spPr>
          <a:xfrm>
            <a:off x="426848" y="2079956"/>
            <a:ext cx="5394744" cy="385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indent="-342900">
              <a:spcBef>
                <a:spcPts val="0"/>
              </a:spcBef>
              <a:buClr>
                <a:srgbClr val="000000"/>
              </a:buClr>
              <a:buSzPts val="1700"/>
              <a:buAutoNum type="arabicPeriod"/>
            </a:pPr>
            <a:r>
              <a:rPr lang="bg-BG">
                <a:solidFill>
                  <a:srgbClr val="FF0000"/>
                </a:solidFill>
              </a:rPr>
              <a:t>Администрация на персонал в системата</a:t>
            </a:r>
            <a:endParaRPr lang="ru-RU" sz="1700">
              <a:solidFill>
                <a:srgbClr val="000000"/>
              </a:solidFill>
            </a:endParaRPr>
          </a:p>
          <a:p>
            <a:pPr marL="571500" indent="-342900">
              <a:spcBef>
                <a:spcPts val="0"/>
              </a:spcBef>
              <a:buClr>
                <a:srgbClr val="000000"/>
              </a:buClr>
              <a:buSzPts val="1700"/>
              <a:buAutoNum type="arabicPeriod"/>
            </a:pPr>
            <a:r>
              <a:rPr lang="ru-RU" sz="1700" err="1">
                <a:solidFill>
                  <a:srgbClr val="000000"/>
                </a:solidFill>
              </a:rPr>
              <a:t>Ръководене</a:t>
            </a:r>
            <a:r>
              <a:rPr lang="ru-RU" sz="1700">
                <a:solidFill>
                  <a:srgbClr val="000000"/>
                </a:solidFill>
              </a:rPr>
              <a:t> на график на </a:t>
            </a:r>
            <a:r>
              <a:rPr lang="ru-RU" sz="1700" err="1">
                <a:solidFill>
                  <a:srgbClr val="000000"/>
                </a:solidFill>
              </a:rPr>
              <a:t>занятията</a:t>
            </a:r>
            <a:endParaRPr lang="bg-BG" sz="1700">
              <a:solidFill>
                <a:srgbClr val="FF0000"/>
              </a:solidFill>
            </a:endParaRPr>
          </a:p>
          <a:p>
            <a:pPr marL="571500" indent="-342900">
              <a:spcBef>
                <a:spcPts val="0"/>
              </a:spcBef>
              <a:buClr>
                <a:srgbClr val="000000"/>
              </a:buClr>
              <a:buSzPts val="1700"/>
              <a:buAutoNum type="arabicPeriod"/>
            </a:pPr>
            <a:r>
              <a:rPr lang="ru-RU" sz="1700" err="1">
                <a:solidFill>
                  <a:srgbClr val="000000"/>
                </a:solidFill>
              </a:rPr>
              <a:t>Поддръжка</a:t>
            </a:r>
            <a:r>
              <a:rPr lang="ru-RU" sz="1700">
                <a:solidFill>
                  <a:srgbClr val="000000"/>
                </a:solidFill>
              </a:rPr>
              <a:t> на </a:t>
            </a:r>
            <a:r>
              <a:rPr lang="ru-RU" sz="1700" err="1">
                <a:solidFill>
                  <a:srgbClr val="000000"/>
                </a:solidFill>
              </a:rPr>
              <a:t>модул</a:t>
            </a:r>
            <a:r>
              <a:rPr lang="ru-RU" sz="1700">
                <a:solidFill>
                  <a:srgbClr val="000000"/>
                </a:solidFill>
              </a:rPr>
              <a:t> за </a:t>
            </a:r>
            <a:r>
              <a:rPr lang="ru-RU" sz="1700" err="1">
                <a:solidFill>
                  <a:srgbClr val="000000"/>
                </a:solidFill>
              </a:rPr>
              <a:t>човешки</a:t>
            </a:r>
            <a:r>
              <a:rPr lang="ru-RU" sz="1700">
                <a:solidFill>
                  <a:srgbClr val="000000"/>
                </a:solidFill>
              </a:rPr>
              <a:t> </a:t>
            </a:r>
            <a:r>
              <a:rPr lang="ru-RU" sz="1700" err="1">
                <a:solidFill>
                  <a:srgbClr val="000000"/>
                </a:solidFill>
              </a:rPr>
              <a:t>ресурси</a:t>
            </a:r>
            <a:r>
              <a:rPr lang="ru-RU" sz="1700">
                <a:solidFill>
                  <a:srgbClr val="000000"/>
                </a:solidFill>
              </a:rPr>
              <a:t> за персонал (HMS)</a:t>
            </a:r>
          </a:p>
          <a:p>
            <a:pPr marL="571500" indent="-342900">
              <a:spcBef>
                <a:spcPts val="0"/>
              </a:spcBef>
              <a:buClr>
                <a:srgbClr val="000000"/>
              </a:buClr>
              <a:buSzPts val="1700"/>
              <a:buAutoNum type="arabicPeriod"/>
            </a:pPr>
            <a:r>
              <a:rPr lang="ru-RU" sz="1700" err="1">
                <a:solidFill>
                  <a:srgbClr val="000000"/>
                </a:solidFill>
              </a:rPr>
              <a:t>Предоставяне</a:t>
            </a:r>
            <a:r>
              <a:rPr lang="ru-RU" sz="1700">
                <a:solidFill>
                  <a:srgbClr val="000000"/>
                </a:solidFill>
              </a:rPr>
              <a:t> на </a:t>
            </a:r>
            <a:r>
              <a:rPr lang="ru-RU" sz="1700" err="1">
                <a:solidFill>
                  <a:srgbClr val="000000"/>
                </a:solidFill>
              </a:rPr>
              <a:t>учебни</a:t>
            </a:r>
            <a:r>
              <a:rPr lang="ru-RU" sz="1700">
                <a:solidFill>
                  <a:srgbClr val="000000"/>
                </a:solidFill>
              </a:rPr>
              <a:t> </a:t>
            </a:r>
            <a:r>
              <a:rPr lang="ru-RU" sz="1700" err="1">
                <a:solidFill>
                  <a:srgbClr val="000000"/>
                </a:solidFill>
              </a:rPr>
              <a:t>материали</a:t>
            </a:r>
            <a:endParaRPr lang="ru-RU" sz="1700">
              <a:solidFill>
                <a:srgbClr val="000000"/>
              </a:solidFill>
            </a:endParaRPr>
          </a:p>
          <a:p>
            <a:pPr marL="571500" indent="-342900">
              <a:spcBef>
                <a:spcPts val="0"/>
              </a:spcBef>
              <a:buClr>
                <a:srgbClr val="000000"/>
              </a:buClr>
              <a:buSzPts val="1700"/>
              <a:buAutoNum type="arabicPeriod"/>
            </a:pPr>
            <a:r>
              <a:rPr lang="bg-BG" sz="1700">
                <a:solidFill>
                  <a:srgbClr val="FF0000"/>
                </a:solidFill>
              </a:rPr>
              <a:t>Следене и ръководене на успеха на докторанта</a:t>
            </a:r>
            <a:endParaRPr lang="bg-BG"/>
          </a:p>
          <a:p>
            <a:pPr marL="571500" indent="-342900">
              <a:buSzPts val="1700"/>
              <a:buFont typeface="Avenir"/>
              <a:buAutoNum type="arabicPeriod"/>
            </a:pPr>
            <a:r>
              <a:rPr lang="ru-RU" sz="1700">
                <a:solidFill>
                  <a:srgbClr val="FF0000"/>
                </a:solidFill>
              </a:rPr>
              <a:t>Управление на </a:t>
            </a:r>
            <a:r>
              <a:rPr lang="ru-RU" sz="1700" err="1">
                <a:solidFill>
                  <a:srgbClr val="FF0000"/>
                </a:solidFill>
              </a:rPr>
              <a:t>тримесечни</a:t>
            </a:r>
            <a:r>
              <a:rPr lang="ru-RU" sz="1700">
                <a:solidFill>
                  <a:srgbClr val="FF0000"/>
                </a:solidFill>
              </a:rPr>
              <a:t> и </a:t>
            </a:r>
            <a:r>
              <a:rPr lang="ru-RU" sz="1700" err="1">
                <a:solidFill>
                  <a:srgbClr val="FF0000"/>
                </a:solidFill>
              </a:rPr>
              <a:t>годишни</a:t>
            </a:r>
            <a:r>
              <a:rPr lang="ru-RU" sz="1700">
                <a:solidFill>
                  <a:srgbClr val="FF0000"/>
                </a:solidFill>
              </a:rPr>
              <a:t> </a:t>
            </a:r>
            <a:r>
              <a:rPr lang="ru-RU" sz="1700" err="1">
                <a:solidFill>
                  <a:srgbClr val="FF0000"/>
                </a:solidFill>
              </a:rPr>
              <a:t>отчети</a:t>
            </a:r>
            <a:r>
              <a:rPr lang="ru-RU" sz="1700">
                <a:solidFill>
                  <a:srgbClr val="FF0000"/>
                </a:solidFill>
              </a:rPr>
              <a:t> на докторанта</a:t>
            </a:r>
          </a:p>
          <a:p>
            <a:pPr marL="571500" indent="-342900">
              <a:buSzPts val="1700"/>
              <a:buFont typeface="Avenir"/>
              <a:buAutoNum type="arabicPeriod"/>
            </a:pPr>
            <a:r>
              <a:rPr lang="bg-BG" sz="1700">
                <a:solidFill>
                  <a:srgbClr val="FF0000"/>
                </a:solidFill>
              </a:rPr>
              <a:t>Регистрация на кандидат-докторант</a:t>
            </a:r>
          </a:p>
          <a:p>
            <a:pPr marL="571500" indent="-342900">
              <a:buClr>
                <a:srgbClr val="000000"/>
              </a:buClr>
              <a:buSzPts val="1700"/>
              <a:buAutoNum type="arabicPeriod"/>
            </a:pPr>
            <a:r>
              <a:rPr lang="bg-BG" sz="1700"/>
              <a:t>Публикуване и</a:t>
            </a:r>
            <a:r>
              <a:rPr lang="bg-BG" sz="1700">
                <a:solidFill>
                  <a:srgbClr val="FF0000"/>
                </a:solidFill>
              </a:rPr>
              <a:t> оценяване </a:t>
            </a:r>
            <a:r>
              <a:rPr lang="bg-BG" sz="1700"/>
              <a:t>на дисертация</a:t>
            </a:r>
            <a:r>
              <a:rPr lang="bg-BG" sz="1700">
                <a:solidFill>
                  <a:srgbClr val="FF0000"/>
                </a:solidFill>
              </a:rPr>
              <a:t> </a:t>
            </a:r>
            <a:r>
              <a:rPr lang="bg-BG" sz="1700"/>
              <a:t>на докторанта</a:t>
            </a:r>
          </a:p>
        </p:txBody>
      </p:sp>
      <p:sp>
        <p:nvSpPr>
          <p:cNvPr id="182" name="Google Shape;182;p2"/>
          <p:cNvSpPr txBox="1">
            <a:spLocks noGrp="1"/>
          </p:cNvSpPr>
          <p:nvPr>
            <p:ph type="dt" idx="10"/>
          </p:nvPr>
        </p:nvSpPr>
        <p:spPr>
          <a:xfrm>
            <a:off x="371093" y="6356350"/>
            <a:ext cx="1828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12/07/2023</a:t>
            </a:r>
            <a:endParaRPr/>
          </a:p>
        </p:txBody>
      </p:sp>
      <p:sp>
        <p:nvSpPr>
          <p:cNvPr id="183" name="Google Shape;183;p2"/>
          <p:cNvSpPr txBox="1">
            <a:spLocks noGrp="1"/>
          </p:cNvSpPr>
          <p:nvPr>
            <p:ph type="sldNum" idx="12"/>
          </p:nvPr>
        </p:nvSpPr>
        <p:spPr>
          <a:xfrm>
            <a:off x="907770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4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E0760-6062-F895-DF3F-93CD81DFF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wrap="square" anchor="ctr">
            <a:normAutofit/>
          </a:bodyPr>
          <a:lstStyle/>
          <a:p>
            <a:r>
              <a:rPr lang="bg-BG"/>
              <a:t>Цел на разработка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0DAD0-9AA6-0308-3866-F67A7888A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</p:spPr>
        <p:txBody>
          <a:bodyPr wrap="square" anchor="t">
            <a:normAutofit/>
          </a:bodyPr>
          <a:lstStyle/>
          <a:p>
            <a:r>
              <a:rPr lang="bg-BG"/>
              <a:t>Създаване на уеб-приложение за</a:t>
            </a:r>
            <a:r>
              <a:rPr lang="bg-BG">
                <a:ea typeface="+mn-lt"/>
                <a:cs typeface="+mn-lt"/>
              </a:rPr>
              <a:t> прием и обучение на докторанти, което да помогне в ежедневната работа на административни, обучаващи обучавани лица, с цел подготовка на докторантите за специализиране в избраната им научна област.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DA03BDA-4F7A-825A-98BE-DF82649446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98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6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6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6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103427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Избор на програмен език и среда</a:t>
            </a:r>
            <a:endParaRPr/>
          </a:p>
        </p:txBody>
      </p:sp>
      <p:sp>
        <p:nvSpPr>
          <p:cNvPr id="235" name="Google Shape;235;p6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6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12/07/2023</a:t>
            </a:r>
            <a:endParaRPr/>
          </a:p>
        </p:txBody>
      </p:sp>
      <p:sp>
        <p:nvSpPr>
          <p:cNvPr id="238" name="Google Shape;238;p6"/>
          <p:cNvSpPr txBox="1">
            <a:spLocks noGrp="1"/>
          </p:cNvSpPr>
          <p:nvPr>
            <p:ph type="sldNum" idx="12"/>
          </p:nvPr>
        </p:nvSpPr>
        <p:spPr>
          <a:xfrm>
            <a:off x="10687326" y="6356350"/>
            <a:ext cx="1005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7" name="Picture 16" descr="A Comprehensive Guide to GitHub Actions Pipelines: Automate Your CI/CD ...">
            <a:extLst>
              <a:ext uri="{FF2B5EF4-FFF2-40B4-BE49-F238E27FC236}">
                <a16:creationId xmlns:a16="http://schemas.microsoft.com/office/drawing/2014/main" id="{FB301BF0-64EF-37CA-1E59-93AF90C8C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973" y="4197156"/>
            <a:ext cx="734291" cy="703504"/>
          </a:xfrm>
          <a:prstGeom prst="rect">
            <a:avLst/>
          </a:prstGeom>
        </p:spPr>
      </p:pic>
      <p:pic>
        <p:nvPicPr>
          <p:cNvPr id="24" name="Picture 23" descr="GNU Make 4.4 ya fue liberado y estas son sus novedades | Desde Linux">
            <a:extLst>
              <a:ext uri="{FF2B5EF4-FFF2-40B4-BE49-F238E27FC236}">
                <a16:creationId xmlns:a16="http://schemas.microsoft.com/office/drawing/2014/main" id="{8D4E37D2-08BE-B4B5-94ED-BBB083AD3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944" y="1619423"/>
            <a:ext cx="1642532" cy="902124"/>
          </a:xfrm>
          <a:prstGeom prst="rect">
            <a:avLst/>
          </a:prstGeom>
        </p:spPr>
      </p:pic>
      <p:pic>
        <p:nvPicPr>
          <p:cNvPr id="25" name="Picture 24" descr="&quot;nixos&quot; Icon - Download for free - Iconduck">
            <a:extLst>
              <a:ext uri="{FF2B5EF4-FFF2-40B4-BE49-F238E27FC236}">
                <a16:creationId xmlns:a16="http://schemas.microsoft.com/office/drawing/2014/main" id="{88466C5C-9042-6FB0-04C9-BA3870540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673" y="4271701"/>
            <a:ext cx="657322" cy="569810"/>
          </a:xfrm>
          <a:prstGeom prst="rect">
            <a:avLst/>
          </a:prstGeom>
        </p:spPr>
      </p:pic>
      <p:pic>
        <p:nvPicPr>
          <p:cNvPr id="7" name="Picture 6" descr="My first project on bootstrap">
            <a:extLst>
              <a:ext uri="{FF2B5EF4-FFF2-40B4-BE49-F238E27FC236}">
                <a16:creationId xmlns:a16="http://schemas.microsoft.com/office/drawing/2014/main" id="{0D3D18DF-D338-F02D-2F84-18A74BAA6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856" y="2626685"/>
            <a:ext cx="1180716" cy="704081"/>
          </a:xfrm>
          <a:prstGeom prst="rect">
            <a:avLst/>
          </a:prstGeom>
        </p:spPr>
      </p:pic>
      <p:pic>
        <p:nvPicPr>
          <p:cNvPr id="4" name="Picture 3" descr="Portifólio Ryan">
            <a:extLst>
              <a:ext uri="{FF2B5EF4-FFF2-40B4-BE49-F238E27FC236}">
                <a16:creationId xmlns:a16="http://schemas.microsoft.com/office/drawing/2014/main" id="{7C0D8AF3-BDB2-446F-4546-351962460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2703" y="2445326"/>
            <a:ext cx="1396232" cy="897468"/>
          </a:xfrm>
          <a:prstGeom prst="rect">
            <a:avLst/>
          </a:prstGeom>
        </p:spPr>
      </p:pic>
      <p:pic>
        <p:nvPicPr>
          <p:cNvPr id="18" name="Picture 17" descr="&quot;docker&quot; Icon - Download for free - Iconduck">
            <a:extLst>
              <a:ext uri="{FF2B5EF4-FFF2-40B4-BE49-F238E27FC236}">
                <a16:creationId xmlns:a16="http://schemas.microsoft.com/office/drawing/2014/main" id="{71501200-879D-B27F-5E21-7A37ED5BC9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7550" y="4150974"/>
            <a:ext cx="634230" cy="688108"/>
          </a:xfrm>
          <a:prstGeom prst="rect">
            <a:avLst/>
          </a:prstGeom>
        </p:spPr>
      </p:pic>
      <p:pic>
        <p:nvPicPr>
          <p:cNvPr id="13" name="Picture 12" descr="Nextjs Icon Svg Filled SVG Vectors and Icons - SVG Repo">
            <a:extLst>
              <a:ext uri="{FF2B5EF4-FFF2-40B4-BE49-F238E27FC236}">
                <a16:creationId xmlns:a16="http://schemas.microsoft.com/office/drawing/2014/main" id="{D15AC51A-F0F3-88DA-807E-3D3ADE5988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3247" y="3496731"/>
            <a:ext cx="595747" cy="549565"/>
          </a:xfrm>
          <a:prstGeom prst="rect">
            <a:avLst/>
          </a:prstGeom>
        </p:spPr>
      </p:pic>
      <p:pic>
        <p:nvPicPr>
          <p:cNvPr id="12" name="Picture 11" descr="George-Abdelmessh (George Abd-Elmesseh ) · GitHub">
            <a:extLst>
              <a:ext uri="{FF2B5EF4-FFF2-40B4-BE49-F238E27FC236}">
                <a16:creationId xmlns:a16="http://schemas.microsoft.com/office/drawing/2014/main" id="{3847CE65-9FFD-DBB9-1CD9-49956D8902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9091" y="3398211"/>
            <a:ext cx="708123" cy="715820"/>
          </a:xfrm>
          <a:prstGeom prst="rect">
            <a:avLst/>
          </a:prstGeom>
        </p:spPr>
      </p:pic>
      <p:pic>
        <p:nvPicPr>
          <p:cNvPr id="6" name="Picture 5" descr="Quarkus Brand - Quarkus">
            <a:extLst>
              <a:ext uri="{FF2B5EF4-FFF2-40B4-BE49-F238E27FC236}">
                <a16:creationId xmlns:a16="http://schemas.microsoft.com/office/drawing/2014/main" id="{93EFCE68-E2EA-0759-1A3C-BF279D69FD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65611" y="3483267"/>
            <a:ext cx="965199" cy="576494"/>
          </a:xfrm>
          <a:prstGeom prst="rect">
            <a:avLst/>
          </a:prstGeom>
        </p:spPr>
      </p:pic>
      <p:pic>
        <p:nvPicPr>
          <p:cNvPr id="5" name="Picture 4" descr="¿Qué es PostgreSQL?">
            <a:extLst>
              <a:ext uri="{FF2B5EF4-FFF2-40B4-BE49-F238E27FC236}">
                <a16:creationId xmlns:a16="http://schemas.microsoft.com/office/drawing/2014/main" id="{6AA3AFA6-92F5-B876-01D4-E862E294DC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4523" y="4997356"/>
            <a:ext cx="1319263" cy="804142"/>
          </a:xfrm>
          <a:prstGeom prst="rect">
            <a:avLst/>
          </a:prstGeom>
        </p:spPr>
      </p:pic>
      <p:pic>
        <p:nvPicPr>
          <p:cNvPr id="20" name="Picture 19" descr="Elasticsearch Icon">
            <a:extLst>
              <a:ext uri="{FF2B5EF4-FFF2-40B4-BE49-F238E27FC236}">
                <a16:creationId xmlns:a16="http://schemas.microsoft.com/office/drawing/2014/main" id="{4270F1B0-5E2E-B8BC-4127-B0BBC4F812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0702" y="5075185"/>
            <a:ext cx="626533" cy="594596"/>
          </a:xfrm>
          <a:prstGeom prst="rect">
            <a:avLst/>
          </a:prstGeom>
        </p:spPr>
      </p:pic>
      <p:pic>
        <p:nvPicPr>
          <p:cNvPr id="21" name="Picture 20" descr="&quot;grafana&quot; Icon - Download for free - Iconduck">
            <a:extLst>
              <a:ext uri="{FF2B5EF4-FFF2-40B4-BE49-F238E27FC236}">
                <a16:creationId xmlns:a16="http://schemas.microsoft.com/office/drawing/2014/main" id="{56BE161F-60AB-92A7-C875-D0C6064BFA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02701" y="5063729"/>
            <a:ext cx="703505" cy="609818"/>
          </a:xfrm>
          <a:prstGeom prst="rect">
            <a:avLst/>
          </a:prstGeom>
        </p:spPr>
      </p:pic>
      <p:pic>
        <p:nvPicPr>
          <p:cNvPr id="16" name="Picture 15" descr="Microsoft announce the renaming of Azure Active Directory to Entra ID ...">
            <a:extLst>
              <a:ext uri="{FF2B5EF4-FFF2-40B4-BE49-F238E27FC236}">
                <a16:creationId xmlns:a16="http://schemas.microsoft.com/office/drawing/2014/main" id="{F4D6A171-C8AE-C08F-0A8F-F17DD7F826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50337" y="4989167"/>
            <a:ext cx="672717" cy="658876"/>
          </a:xfrm>
          <a:prstGeom prst="rect">
            <a:avLst/>
          </a:prstGeom>
        </p:spPr>
      </p:pic>
      <p:pic>
        <p:nvPicPr>
          <p:cNvPr id="14" name="Picture 13" descr="AWS S3 (Simple Storage Service) Logo PNG Vector (SVG) Free Download">
            <a:extLst>
              <a:ext uri="{FF2B5EF4-FFF2-40B4-BE49-F238E27FC236}">
                <a16:creationId xmlns:a16="http://schemas.microsoft.com/office/drawing/2014/main" id="{40E45710-0166-59C9-8ABA-372FF6BA98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57551" y="4936066"/>
            <a:ext cx="734292" cy="734291"/>
          </a:xfrm>
          <a:prstGeom prst="rect">
            <a:avLst/>
          </a:prstGeom>
        </p:spPr>
      </p:pic>
      <p:pic>
        <p:nvPicPr>
          <p:cNvPr id="15" name="Picture 14" descr="&quot;aws ses&quot; Icon - Download for free - Iconduck">
            <a:extLst>
              <a:ext uri="{FF2B5EF4-FFF2-40B4-BE49-F238E27FC236}">
                <a16:creationId xmlns:a16="http://schemas.microsoft.com/office/drawing/2014/main" id="{5AE3B8BE-10A7-4966-AF13-6882C64F9B9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64762" y="5041330"/>
            <a:ext cx="634230" cy="670007"/>
          </a:xfrm>
          <a:prstGeom prst="rect">
            <a:avLst/>
          </a:prstGeom>
        </p:spPr>
      </p:pic>
      <p:pic>
        <p:nvPicPr>
          <p:cNvPr id="19" name="Picture 18" descr="&quot;kubernetes&quot; Icon - Download for free - Iconduck">
            <a:extLst>
              <a:ext uri="{FF2B5EF4-FFF2-40B4-BE49-F238E27FC236}">
                <a16:creationId xmlns:a16="http://schemas.microsoft.com/office/drawing/2014/main" id="{B3A4147B-F99B-3BE7-7F49-2C8E464888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73369" y="4119322"/>
            <a:ext cx="749685" cy="7206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9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3" name="Google Shape;273;p9"/>
          <p:cNvSpPr txBox="1"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venir"/>
              <a:buNone/>
            </a:pPr>
            <a:r>
              <a:rPr lang="en-US" sz="4800"/>
              <a:t>Site map диаграма</a:t>
            </a:r>
            <a:endParaRPr sz="4800"/>
          </a:p>
        </p:txBody>
      </p:sp>
      <p:sp>
        <p:nvSpPr>
          <p:cNvPr id="275" name="Google Shape;275;p9"/>
          <p:cNvSpPr/>
          <p:nvPr/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9"/>
          <p:cNvSpPr/>
          <p:nvPr/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9"/>
          <p:cNvSpPr txBox="1">
            <a:spLocks noGrp="1"/>
          </p:cNvSpPr>
          <p:nvPr>
            <p:ph type="dt" idx="10"/>
          </p:nvPr>
        </p:nvSpPr>
        <p:spPr>
          <a:xfrm>
            <a:off x="32004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12/07/2023</a:t>
            </a:r>
            <a:endParaRPr/>
          </a:p>
        </p:txBody>
      </p:sp>
      <p:sp>
        <p:nvSpPr>
          <p:cNvPr id="278" name="Google Shape;278;p9"/>
          <p:cNvSpPr txBox="1">
            <a:spLocks noGrp="1"/>
          </p:cNvSpPr>
          <p:nvPr>
            <p:ph type="sldNum" idx="12"/>
          </p:nvPr>
        </p:nvSpPr>
        <p:spPr>
          <a:xfrm>
            <a:off x="11150138" y="6356350"/>
            <a:ext cx="7218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929292"/>
                </a:solidFill>
              </a:rPr>
              <a:t>7</a:t>
            </a:fld>
            <a:endParaRPr>
              <a:solidFill>
                <a:srgbClr val="92929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F00F4A-38D4-4A0C-385B-8F177D65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1" y="336000"/>
            <a:ext cx="6118078" cy="555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AA1A97-342B-7D5E-7D2F-D93F784E5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223B85F9-9CA8-2B5F-4522-0B5D742E7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A685A-4DCD-B191-F63F-5ECDEA935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720" y="1293963"/>
            <a:ext cx="4998300" cy="24590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Концептуален модел</a:t>
            </a:r>
          </a:p>
        </p:txBody>
      </p:sp>
      <p:pic>
        <p:nvPicPr>
          <p:cNvPr id="3" name="Picture 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C05667BD-3FBF-93C7-8985-FD3F98F0A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39" y="336431"/>
            <a:ext cx="3691593" cy="60766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89D4A-812B-396B-3933-CED75B64767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-US"/>
              <a:pPr lvl="0" indent="0">
                <a:spcBef>
                  <a:spcPts val="0"/>
                </a:spcBef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44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1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9" name="Google Shape;299;p11"/>
          <p:cNvSpPr txBox="1">
            <a:spLocks noGrp="1"/>
          </p:cNvSpPr>
          <p:nvPr>
            <p:ph type="title"/>
          </p:nvPr>
        </p:nvSpPr>
        <p:spPr>
          <a:xfrm>
            <a:off x="7848600" y="768363"/>
            <a:ext cx="4575360" cy="355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buSzPts val="4800"/>
            </a:pPr>
            <a:r>
              <a:rPr lang="en-US" sz="3600" err="1"/>
              <a:t>Проектиране</a:t>
            </a:r>
            <a:r>
              <a:rPr lang="en-US" sz="3600"/>
              <a:t> </a:t>
            </a:r>
            <a:br>
              <a:rPr lang="en-US" sz="3600"/>
            </a:br>
            <a:r>
              <a:rPr lang="en-US" sz="3600" err="1"/>
              <a:t>на</a:t>
            </a:r>
            <a:r>
              <a:rPr lang="en-US" sz="3600"/>
              <a:t> </a:t>
            </a:r>
            <a:r>
              <a:rPr lang="en-US" sz="3600" err="1"/>
              <a:t>отделните</a:t>
            </a:r>
            <a:r>
              <a:rPr lang="en-US" sz="3600"/>
              <a:t> </a:t>
            </a:r>
            <a:r>
              <a:rPr lang="en-US" sz="3600" err="1"/>
              <a:t>модули</a:t>
            </a:r>
            <a:endParaRPr lang="en-US" sz="3600"/>
          </a:p>
        </p:txBody>
      </p:sp>
      <p:sp>
        <p:nvSpPr>
          <p:cNvPr id="301" name="Google Shape;301;p11"/>
          <p:cNvSpPr/>
          <p:nvPr/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1"/>
          <p:cNvSpPr/>
          <p:nvPr/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1"/>
          <p:cNvSpPr txBox="1">
            <a:spLocks noGrp="1"/>
          </p:cNvSpPr>
          <p:nvPr>
            <p:ph type="sldNum" idx="12"/>
          </p:nvPr>
        </p:nvSpPr>
        <p:spPr>
          <a:xfrm>
            <a:off x="11150138" y="6356350"/>
            <a:ext cx="7218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929292"/>
                </a:solidFill>
              </a:rPr>
              <a:t>9</a:t>
            </a:fld>
            <a:endParaRPr>
              <a:solidFill>
                <a:srgbClr val="929292"/>
              </a:solidFill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8FB9DB-E2BE-0130-F1AA-D023E1168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0" y="1842627"/>
            <a:ext cx="7482000" cy="34187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29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VanillaVTI</vt:lpstr>
      <vt:lpstr>PowerPoint Presentation</vt:lpstr>
      <vt:lpstr>Защо е необходимо дигитиализацията на университет ?</vt:lpstr>
      <vt:lpstr>Предизвикателства при дигитализиране на университет</vt:lpstr>
      <vt:lpstr>Функционалности на дигитализирана система за университет</vt:lpstr>
      <vt:lpstr>Цел на разработка</vt:lpstr>
      <vt:lpstr>Избор на програмен език и среда</vt:lpstr>
      <vt:lpstr>Site map диаграма</vt:lpstr>
      <vt:lpstr>Концептуален модел</vt:lpstr>
      <vt:lpstr>Проектиране  на отделните модули</vt:lpstr>
      <vt:lpstr>Административен панел</vt:lpstr>
      <vt:lpstr>Експерт/ръкододител на докторатски център панел</vt:lpstr>
      <vt:lpstr>Прецедател/член на комисия панел</vt:lpstr>
      <vt:lpstr>Кандидат</vt:lpstr>
      <vt:lpstr>Докторант</vt:lpstr>
      <vt:lpstr>Общи страници</vt:lpstr>
      <vt:lpstr>Изпращане на имейл съобщения</vt:lpstr>
      <vt:lpstr>Превеждане на език от български до англииски с помощта на i18n</vt:lpstr>
      <vt:lpstr>Удостоверение към клиентското приложение  с Azure Entra ID (Active Directory)</vt:lpstr>
      <vt:lpstr>Контейниризация с Docker и Kubernetes</vt:lpstr>
      <vt:lpstr>Съхраняване и изпращане на одит на събития (logs) чрез ElasticSearch</vt:lpstr>
      <vt:lpstr>Мониторинг на сървър приложението чрез Grafana</vt:lpstr>
      <vt:lpstr>Създаване на среда за разработване</vt:lpstr>
      <vt:lpstr>Автоматизация на внедряването на приложението с хостване</vt:lpstr>
      <vt:lpstr>Тестване на приложението</vt:lpstr>
      <vt:lpstr>Благодаря ви за вниманието ! </vt:lpstr>
      <vt:lpstr>Въпроси при рецензия</vt:lpstr>
      <vt:lpstr>Какви мерки за сигурност са предприети (напр. защита срещу SQL injection, XSS и др.)? </vt:lpstr>
      <vt:lpstr>Избраните технологии за реализация на системата позволяват ли приложението да се разположи в облачна среда? </vt:lpstr>
      <vt:lpstr>Благодаря ви за вниманието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</cp:revision>
  <dcterms:created xsi:type="dcterms:W3CDTF">2025-07-12T10:30:32Z</dcterms:created>
  <dcterms:modified xsi:type="dcterms:W3CDTF">2025-07-14T05:45:19Z</dcterms:modified>
</cp:coreProperties>
</file>